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518" r:id="rId3"/>
    <p:sldId id="589" r:id="rId4"/>
    <p:sldId id="257" r:id="rId5"/>
    <p:sldId id="917" r:id="rId6"/>
    <p:sldId id="815" r:id="rId7"/>
    <p:sldId id="816" r:id="rId8"/>
    <p:sldId id="819" r:id="rId9"/>
    <p:sldId id="817" r:id="rId10"/>
    <p:sldId id="913" r:id="rId11"/>
    <p:sldId id="915" r:id="rId12"/>
    <p:sldId id="916" r:id="rId13"/>
    <p:sldId id="914" r:id="rId14"/>
    <p:sldId id="822" r:id="rId15"/>
    <p:sldId id="823" r:id="rId16"/>
    <p:sldId id="824" r:id="rId17"/>
    <p:sldId id="825" r:id="rId18"/>
    <p:sldId id="826" r:id="rId19"/>
    <p:sldId id="956" r:id="rId20"/>
    <p:sldId id="827" r:id="rId21"/>
    <p:sldId id="828" r:id="rId22"/>
    <p:sldId id="829" r:id="rId23"/>
    <p:sldId id="830" r:id="rId24"/>
    <p:sldId id="831" r:id="rId25"/>
    <p:sldId id="832" r:id="rId26"/>
    <p:sldId id="833" r:id="rId27"/>
    <p:sldId id="834" r:id="rId28"/>
    <p:sldId id="836" r:id="rId29"/>
    <p:sldId id="934" r:id="rId30"/>
    <p:sldId id="935" r:id="rId31"/>
    <p:sldId id="920" r:id="rId32"/>
    <p:sldId id="922" r:id="rId33"/>
    <p:sldId id="840" r:id="rId34"/>
    <p:sldId id="938" r:id="rId35"/>
    <p:sldId id="841" r:id="rId36"/>
    <p:sldId id="842" r:id="rId37"/>
    <p:sldId id="843" r:id="rId38"/>
    <p:sldId id="852" r:id="rId39"/>
    <p:sldId id="853" r:id="rId40"/>
    <p:sldId id="854" r:id="rId41"/>
    <p:sldId id="855" r:id="rId42"/>
    <p:sldId id="939" r:id="rId43"/>
    <p:sldId id="856" r:id="rId44"/>
    <p:sldId id="857" r:id="rId45"/>
    <p:sldId id="858" r:id="rId46"/>
    <p:sldId id="859" r:id="rId47"/>
    <p:sldId id="860" r:id="rId48"/>
    <p:sldId id="940" r:id="rId49"/>
    <p:sldId id="861" r:id="rId50"/>
    <p:sldId id="862" r:id="rId51"/>
    <p:sldId id="335" r:id="rId52"/>
    <p:sldId id="863" r:id="rId53"/>
    <p:sldId id="864" r:id="rId54"/>
    <p:sldId id="865" r:id="rId55"/>
    <p:sldId id="866" r:id="rId56"/>
    <p:sldId id="868" r:id="rId57"/>
    <p:sldId id="336" r:id="rId58"/>
    <p:sldId id="337" r:id="rId59"/>
    <p:sldId id="338" r:id="rId60"/>
    <p:sldId id="340" r:id="rId61"/>
    <p:sldId id="941" r:id="rId62"/>
    <p:sldId id="942" r:id="rId63"/>
    <p:sldId id="869" r:id="rId64"/>
    <p:sldId id="870" r:id="rId65"/>
    <p:sldId id="871" r:id="rId66"/>
    <p:sldId id="872" r:id="rId67"/>
    <p:sldId id="873" r:id="rId68"/>
    <p:sldId id="874" r:id="rId69"/>
    <p:sldId id="876" r:id="rId70"/>
    <p:sldId id="877" r:id="rId71"/>
    <p:sldId id="878" r:id="rId72"/>
    <p:sldId id="881" r:id="rId73"/>
    <p:sldId id="879" r:id="rId74"/>
    <p:sldId id="880" r:id="rId75"/>
    <p:sldId id="943" r:id="rId76"/>
    <p:sldId id="883" r:id="rId77"/>
    <p:sldId id="944" r:id="rId78"/>
    <p:sldId id="945" r:id="rId79"/>
    <p:sldId id="946" r:id="rId80"/>
    <p:sldId id="947" r:id="rId81"/>
    <p:sldId id="948" r:id="rId82"/>
    <p:sldId id="949" r:id="rId83"/>
    <p:sldId id="950" r:id="rId84"/>
    <p:sldId id="951" r:id="rId85"/>
    <p:sldId id="954" r:id="rId86"/>
    <p:sldId id="952" r:id="rId87"/>
    <p:sldId id="955" r:id="rId8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使用者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5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/>
    <p:restoredTop sz="72527"/>
  </p:normalViewPr>
  <p:slideViewPr>
    <p:cSldViewPr snapToGrid="0" snapToObjects="1">
      <p:cViewPr varScale="1">
        <p:scale>
          <a:sx n="85" d="100"/>
          <a:sy n="85" d="100"/>
        </p:scale>
        <p:origin x="1552" y="18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0F9B8-0D1C-A54A-AEC3-DEE1BC5980F9}" type="datetimeFigureOut">
              <a:rPr kumimoji="1" lang="zh-TW" altLang="en-US" smtClean="0"/>
              <a:t>2020/1/31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231E1-39E9-8949-9548-4DEDC12D49C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98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aseline="0" dirty="0"/>
              <a:t>本單元要探討的是物聯網應用服務中的安全與隱私議題。</a:t>
            </a:r>
            <a:endParaRPr kumimoji="1"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9051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在智慧家庭中有哪些</a:t>
            </a:r>
            <a:r>
              <a:rPr lang="en-US" altLang="zh-CN" sz="1200" dirty="0"/>
              <a:t>components</a:t>
            </a:r>
            <a:r>
              <a:rPr lang="zh-CN" altLang="en-US" sz="1200" dirty="0"/>
              <a:t>以及他們彼此之間的關係是什麼呢？</a:t>
            </a:r>
            <a:endParaRPr lang="en-US" altLang="zh-CN" sz="1200" dirty="0"/>
          </a:p>
          <a:p>
            <a:r>
              <a:rPr lang="zh-CN" altLang="en-US" sz="1200" dirty="0"/>
              <a:t>第一個</a:t>
            </a:r>
            <a:r>
              <a:rPr lang="en-US" altLang="zh-CN" sz="1200" dirty="0"/>
              <a:t>component</a:t>
            </a:r>
            <a:r>
              <a:rPr lang="zh-CN" altLang="en-US" sz="1200" dirty="0"/>
              <a:t>當然是要有這些</a:t>
            </a:r>
            <a:r>
              <a:rPr lang="en-US" altLang="zh-CN" sz="1200" dirty="0"/>
              <a:t>smart devices</a:t>
            </a:r>
            <a:r>
              <a:rPr lang="zh-CN" altLang="en-US" sz="1200" dirty="0"/>
              <a:t>，有些</a:t>
            </a:r>
            <a:r>
              <a:rPr lang="en-US" altLang="zh-CN" sz="1200" dirty="0"/>
              <a:t>smart devices</a:t>
            </a:r>
            <a:r>
              <a:rPr lang="zh-CN" altLang="en-US" sz="1200" dirty="0"/>
              <a:t>可以直接連上網際網路，有些因為不是使用</a:t>
            </a:r>
            <a:r>
              <a:rPr lang="en-US" altLang="zh-CN" sz="1200" dirty="0"/>
              <a:t>IP protocol</a:t>
            </a:r>
            <a:r>
              <a:rPr lang="zh-CN" altLang="en-US" sz="1200" dirty="0"/>
              <a:t>，需要透過一個轉換的</a:t>
            </a:r>
            <a:r>
              <a:rPr lang="en-US" altLang="zh-CN" sz="1200" dirty="0"/>
              <a:t>hub</a:t>
            </a:r>
            <a:r>
              <a:rPr lang="zh-CN" altLang="en-US" sz="1200" dirty="0"/>
              <a:t>才能連接上網。</a:t>
            </a:r>
            <a:endParaRPr lang="en-US" altLang="zh-C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第二個</a:t>
            </a:r>
            <a:r>
              <a:rPr lang="en-US" altLang="zh-CN" sz="1200" dirty="0"/>
              <a:t>component</a:t>
            </a:r>
            <a:r>
              <a:rPr lang="zh-CN" altLang="en-US" sz="1200" dirty="0"/>
              <a:t>是雲端的</a:t>
            </a:r>
            <a:r>
              <a:rPr lang="en-US" altLang="zh-CN" sz="1200" dirty="0"/>
              <a:t>backend</a:t>
            </a:r>
            <a:r>
              <a:rPr lang="zh-CN" altLang="en-US" sz="1200" dirty="0"/>
              <a:t>，許多智慧家庭服務會透過雲端進行儲存和進一步的分析，或是透過雲端連接各種設備。</a:t>
            </a:r>
            <a:endParaRPr lang="en-US" altLang="zh-TW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第三個</a:t>
            </a:r>
            <a:r>
              <a:rPr lang="en-US" altLang="zh-CN" sz="1200" dirty="0"/>
              <a:t>component</a:t>
            </a:r>
            <a:r>
              <a:rPr lang="zh-CN" altLang="en-US" sz="1200" dirty="0"/>
              <a:t>是使用者的介面，通常是</a:t>
            </a:r>
            <a:r>
              <a:rPr lang="en-US" altLang="zh-CN" sz="1200" dirty="0"/>
              <a:t>web</a:t>
            </a:r>
            <a:r>
              <a:rPr lang="zh-CN" altLang="en-US" sz="1200" dirty="0"/>
              <a:t>介面或手機</a:t>
            </a:r>
            <a:r>
              <a:rPr lang="en-US" altLang="zh-CN" sz="1200" dirty="0"/>
              <a:t>app</a:t>
            </a:r>
            <a:r>
              <a:rPr lang="zh-CN" altLang="en-US" sz="1200" dirty="0"/>
              <a:t>。使用者可以透過這個介面遠端監測和控制這些設備。</a:t>
            </a:r>
            <a:endParaRPr lang="en-US" altLang="zh-TW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06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最後一個</a:t>
            </a:r>
            <a:r>
              <a:rPr lang="en-US" altLang="zh-CN" sz="1200" dirty="0"/>
              <a:t>component</a:t>
            </a:r>
            <a:r>
              <a:rPr lang="zh-CN" altLang="en-US" sz="1200" dirty="0"/>
              <a:t>是我們在第二個單元討論過的通訊協定。</a:t>
            </a:r>
            <a:endParaRPr lang="en-US" altLang="zh-TW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1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9dd1ddea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a9dd1ddea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Samsung SmartThings</a:t>
            </a:r>
            <a:r>
              <a:rPr lang="zh-CN" altLang="en-US" dirty="0"/>
              <a:t>像是一個給</a:t>
            </a:r>
            <a:r>
              <a:rPr lang="en-US" altLang="zh-CN" dirty="0"/>
              <a:t>IoT</a:t>
            </a:r>
            <a:r>
              <a:rPr lang="zh-CN" altLang="en-US" dirty="0"/>
              <a:t>的作業系統，第三方開發者可以在其上開發應用程式。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95370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9dd1dde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9dd1dde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SmartThings</a:t>
            </a:r>
            <a:r>
              <a:rPr lang="zh-CN" altLang="en-US" dirty="0"/>
              <a:t>目前支援約</a:t>
            </a:r>
            <a:r>
              <a:rPr lang="zh-TW" altLang="en-US" dirty="0"/>
              <a:t>約</a:t>
            </a:r>
            <a:r>
              <a:rPr lang="en-US" altLang="zh-TW" dirty="0"/>
              <a:t>170</a:t>
            </a:r>
            <a:r>
              <a:rPr lang="zh-TW" altLang="en-US" dirty="0"/>
              <a:t>種</a:t>
            </a:r>
            <a:r>
              <a:rPr lang="en-US" dirty="0"/>
              <a:t>IoT</a:t>
            </a:r>
            <a:r>
              <a:rPr lang="zh-TW" altLang="en-US" dirty="0"/>
              <a:t>設備，以及多種的通訊協議。</a:t>
            </a:r>
          </a:p>
        </p:txBody>
      </p:sp>
    </p:spTree>
    <p:extLst>
      <p:ext uri="{BB962C8B-B14F-4D97-AF65-F5344CB8AC3E}">
        <p14:creationId xmlns:p14="http://schemas.microsoft.com/office/powerpoint/2010/main" val="110566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a9dd1ddea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a9dd1ddea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如右圖所示，在</a:t>
            </a:r>
            <a:r>
              <a:rPr lang="en-US" altLang="zh-TW" dirty="0"/>
              <a:t>SmartThings</a:t>
            </a:r>
            <a:r>
              <a:rPr lang="zh-CN" altLang="en-US" dirty="0"/>
              <a:t>的架構中，</a:t>
            </a:r>
            <a:r>
              <a:rPr lang="zh-TW" altLang="en-US" dirty="0"/>
              <a:t>使用者透過自己的手機，在雲端上安裝</a:t>
            </a:r>
            <a:r>
              <a:rPr lang="en-US" altLang="zh-TW" dirty="0"/>
              <a:t>IoT</a:t>
            </a:r>
            <a:r>
              <a:rPr lang="zh-CN" altLang="en-US" dirty="0"/>
              <a:t>的</a:t>
            </a:r>
            <a:r>
              <a:rPr lang="en-US" altLang="zh-CN" dirty="0"/>
              <a:t>apps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安裝的</a:t>
            </a:r>
            <a:r>
              <a:rPr lang="en-US" altLang="zh-TW" dirty="0"/>
              <a:t>IoT app</a:t>
            </a:r>
            <a:r>
              <a:rPr lang="zh-CN" altLang="en-US" dirty="0"/>
              <a:t>會與實體的</a:t>
            </a:r>
            <a:r>
              <a:rPr lang="en-US" altLang="zh-CN" dirty="0"/>
              <a:t>IoT devices</a:t>
            </a:r>
            <a:r>
              <a:rPr lang="zh-CN" altLang="en-US" dirty="0"/>
              <a:t>配對。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35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9dd1ddea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a9dd1ddea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就像</a:t>
            </a:r>
            <a:r>
              <a:rPr lang="zh-CN" altLang="en-US" dirty="0"/>
              <a:t>在手機生態系中</a:t>
            </a:r>
            <a:r>
              <a:rPr lang="en-US" altLang="zh-TW" dirty="0"/>
              <a:t>Android</a:t>
            </a:r>
            <a:r>
              <a:rPr lang="zh-CN" altLang="en-US" dirty="0"/>
              <a:t>有</a:t>
            </a:r>
            <a:r>
              <a:rPr lang="en-US" altLang="zh-CN" dirty="0"/>
              <a:t>Google Play</a:t>
            </a:r>
            <a:r>
              <a:rPr lang="zh-CN" altLang="en-US" dirty="0"/>
              <a:t>，</a:t>
            </a:r>
            <a:r>
              <a:rPr lang="en-US" altLang="zh-CN" dirty="0"/>
              <a:t>iOS</a:t>
            </a:r>
            <a:r>
              <a:rPr lang="zh-CN" altLang="en-US" dirty="0"/>
              <a:t>有</a:t>
            </a:r>
            <a:r>
              <a:rPr lang="en-US" altLang="zh-CN" dirty="0"/>
              <a:t>App Store</a:t>
            </a:r>
            <a:r>
              <a:rPr lang="zh-CN" altLang="en-US" dirty="0"/>
              <a:t>，</a:t>
            </a:r>
            <a:r>
              <a:rPr lang="en-US" altLang="zh-CN" dirty="0"/>
              <a:t>SmartThings</a:t>
            </a:r>
            <a:r>
              <a:rPr lang="zh-CN" altLang="en-US" dirty="0"/>
              <a:t>的使用者可以透過</a:t>
            </a:r>
            <a:r>
              <a:rPr lang="en-US" altLang="zh-TW" i="1" dirty="0"/>
              <a:t>Marketplace</a:t>
            </a:r>
            <a:r>
              <a:rPr lang="zh-TW" altLang="en-US" i="1" dirty="0"/>
              <a:t> </a:t>
            </a:r>
            <a:r>
              <a:rPr lang="zh-TW" altLang="en-US" i="0" dirty="0"/>
              <a:t>（如右圖）</a:t>
            </a:r>
            <a:r>
              <a:rPr lang="zh-TW" altLang="en-US" dirty="0"/>
              <a:t>安裝</a:t>
            </a:r>
            <a:r>
              <a:rPr lang="zh-CN" altLang="en-US" dirty="0"/>
              <a:t>或</a:t>
            </a:r>
            <a:r>
              <a:rPr lang="zh-TW" altLang="en-US" dirty="0"/>
              <a:t>部署應用程式。開發者也可以自行開發應用程式，在其上發布。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這些程式可以透過</a:t>
            </a:r>
            <a:r>
              <a:rPr lang="en-US" altLang="zh-TW" dirty="0" err="1"/>
              <a:t>SmartApp</a:t>
            </a:r>
            <a:r>
              <a:rPr lang="zh-CN" altLang="en-US" dirty="0"/>
              <a:t>的</a:t>
            </a:r>
            <a:r>
              <a:rPr lang="en-US" altLang="zh-CN" dirty="0"/>
              <a:t>A</a:t>
            </a:r>
            <a:r>
              <a:rPr lang="en-US" altLang="zh-TW" dirty="0"/>
              <a:t>PI</a:t>
            </a:r>
            <a:r>
              <a:rPr lang="zh-CN" altLang="en-US" dirty="0"/>
              <a:t>進行認證，</a:t>
            </a:r>
            <a:r>
              <a:rPr lang="zh-TW" altLang="en-US" dirty="0"/>
              <a:t>以及</a:t>
            </a:r>
            <a:r>
              <a:rPr lang="zh-CN" altLang="en-US" dirty="0"/>
              <a:t>存取和</a:t>
            </a:r>
            <a:r>
              <a:rPr lang="zh-TW" altLang="en-US" dirty="0"/>
              <a:t>和控制外部系統。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32796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9dd1ddea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a9dd1ddea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SmartApp</a:t>
            </a:r>
            <a:r>
              <a:rPr lang="zh-CN" altLang="en-US" dirty="0"/>
              <a:t>的授權機制我們在第一單元時有大概介紹過，這邊再複習一下。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err="1"/>
              <a:t>SmartApp</a:t>
            </a:r>
            <a:r>
              <a:rPr lang="zh-CN" altLang="en-US" dirty="0"/>
              <a:t>授權的最小單元是</a:t>
            </a:r>
            <a:r>
              <a:rPr lang="en-US" altLang="zh-CN" dirty="0"/>
              <a:t>Capability</a:t>
            </a:r>
            <a:r>
              <a:rPr lang="zh-CN" altLang="en-US" dirty="0"/>
              <a:t>，也就是擁有的權限</a:t>
            </a:r>
            <a:r>
              <a:rPr lang="zh-TW" altLang="en-US" dirty="0"/>
              <a:t> </a:t>
            </a:r>
            <a:r>
              <a:rPr lang="en-US" altLang="zh-TW" dirty="0"/>
              <a:t>/ </a:t>
            </a:r>
            <a:r>
              <a:rPr lang="zh-CN" altLang="en-US" dirty="0"/>
              <a:t>能力。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每個</a:t>
            </a:r>
            <a:r>
              <a:rPr lang="en-US" altLang="zh-CN" dirty="0"/>
              <a:t>capability</a:t>
            </a:r>
            <a:r>
              <a:rPr lang="zh-CN" altLang="en-US" dirty="0"/>
              <a:t>會對應到一些</a:t>
            </a:r>
            <a:r>
              <a:rPr lang="en-US" altLang="zh-CN" dirty="0"/>
              <a:t>Command</a:t>
            </a:r>
            <a:r>
              <a:rPr lang="zh-CN" altLang="en-US" dirty="0"/>
              <a:t>和</a:t>
            </a:r>
            <a:r>
              <a:rPr lang="en-US" altLang="zh-CN" dirty="0"/>
              <a:t>Attribute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Command</a:t>
            </a:r>
            <a:r>
              <a:rPr lang="zh-CN" altLang="en-US" dirty="0"/>
              <a:t>指的是有了這個能力之後</a:t>
            </a:r>
            <a:r>
              <a:rPr lang="zh-TW" altLang="en-US" dirty="0"/>
              <a:t>，能對</a:t>
            </a:r>
            <a:r>
              <a:rPr lang="en-US" altLang="zh-TW" dirty="0"/>
              <a:t>device</a:t>
            </a:r>
            <a:r>
              <a:rPr lang="zh-CN" altLang="en-US" dirty="0"/>
              <a:t>做的操作。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Attribute</a:t>
            </a:r>
            <a:r>
              <a:rPr lang="zh-CN" altLang="en-US" dirty="0"/>
              <a:t>指的是有了這個能力後，</a:t>
            </a:r>
            <a:r>
              <a:rPr lang="zh-TW" altLang="en-US" dirty="0"/>
              <a:t>能讀取或是變更的</a:t>
            </a:r>
            <a:r>
              <a:rPr lang="en-US" altLang="zh-TW" dirty="0"/>
              <a:t>device</a:t>
            </a:r>
            <a:r>
              <a:rPr lang="zh-CN" altLang="en-US" dirty="0"/>
              <a:t>狀態。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舉例來說，若</a:t>
            </a:r>
            <a:r>
              <a:rPr lang="en-US" altLang="zh-CN" dirty="0"/>
              <a:t>app</a:t>
            </a:r>
            <a:r>
              <a:rPr lang="zh-CN" altLang="en-US" dirty="0"/>
              <a:t>有</a:t>
            </a:r>
            <a:r>
              <a:rPr lang="en-US" altLang="zh-CN" dirty="0" err="1"/>
              <a:t>capability.switch</a:t>
            </a:r>
            <a:r>
              <a:rPr lang="zh-CN" altLang="en-US" dirty="0"/>
              <a:t>這個能力，它就能進行開和關的操作，而影響到的就是</a:t>
            </a:r>
            <a:r>
              <a:rPr lang="en-US" altLang="zh-CN" dirty="0"/>
              <a:t>switch</a:t>
            </a:r>
            <a:r>
              <a:rPr lang="zh-CN" altLang="en-US" dirty="0"/>
              <a:t>的狀態。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9485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剛剛這樣說可能還是很難想像。我們用右邊的</a:t>
            </a:r>
            <a:r>
              <a:rPr lang="en-US" altLang="zh-CN" dirty="0" err="1"/>
              <a:t>SmartApp</a:t>
            </a:r>
            <a:r>
              <a:rPr lang="zh-CN" altLang="en-US" dirty="0"/>
              <a:t>程式說明。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</a:t>
            </a:r>
            <a:r>
              <a:rPr lang="en-US" altLang="zh-CN" dirty="0"/>
              <a:t>preference</a:t>
            </a:r>
            <a:r>
              <a:rPr lang="zh-CN" altLang="en-US" dirty="0"/>
              <a:t>的段落指明了需要兩個</a:t>
            </a:r>
            <a:r>
              <a:rPr lang="en-US" altLang="zh-CN" dirty="0"/>
              <a:t>capabilities: </a:t>
            </a:r>
            <a:r>
              <a:rPr lang="en-US" altLang="zh-CN" dirty="0" err="1"/>
              <a:t>capability.lock</a:t>
            </a:r>
            <a:r>
              <a:rPr lang="zh-CN" altLang="en-US" dirty="0"/>
              <a:t>和</a:t>
            </a:r>
            <a:r>
              <a:rPr lang="en-US" altLang="zh-CN" dirty="0" err="1"/>
              <a:t>capability.switch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當使用者安裝這隻</a:t>
            </a:r>
            <a:r>
              <a:rPr lang="en-US" altLang="zh-CN" dirty="0" err="1"/>
              <a:t>SmartApp</a:t>
            </a:r>
            <a:r>
              <a:rPr lang="zh-CN" altLang="en-US" dirty="0"/>
              <a:t>時，系統就會主動列舉出目前已配對且能支援這個</a:t>
            </a:r>
            <a:r>
              <a:rPr lang="en-US" altLang="zh-CN" dirty="0"/>
              <a:t>capability</a:t>
            </a:r>
            <a:r>
              <a:rPr lang="zh-CN" altLang="en-US" dirty="0"/>
              <a:t>的設備</a:t>
            </a:r>
            <a:r>
              <a:rPr lang="zh-TW" altLang="en-US" dirty="0"/>
              <a:t>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563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這個單元的目標是讓同學</a:t>
            </a:r>
            <a:r>
              <a:rPr lang="zh-TW" altLang="en-US" dirty="0"/>
              <a:t>透過生活化個案討論，讓同學瞭解物聯網應用帶來的新興資安議題。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希望完成這個單元之後，</a:t>
            </a:r>
            <a:r>
              <a:rPr lang="zh-TW" altLang="en-US" dirty="0"/>
              <a:t>同學能應用前幾個單元的知識，從各個面向分析</a:t>
            </a:r>
            <a:r>
              <a:rPr lang="zh-CN" altLang="en-US" dirty="0"/>
              <a:t>現行物聯網應用</a:t>
            </a:r>
            <a:r>
              <a:rPr lang="zh-TW" altLang="en-US" dirty="0"/>
              <a:t>可能有的資安問題。</a:t>
            </a:r>
            <a:endParaRPr lang="en-TW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例如能</a:t>
            </a:r>
            <a:r>
              <a:rPr lang="zh-TW" altLang="en-US" dirty="0"/>
              <a:t>理解在多使用者與多台裝置的環境，認證與存取權限設定的重要性；指出當感測資料受到污染或竄改時，對自動車和無人機的影響。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最後，因為資訊安全有時和其他面向如實體安全和隱私會有</a:t>
            </a:r>
            <a:r>
              <a:rPr lang="en-US" altLang="zh-TW" dirty="0"/>
              <a:t>tension</a:t>
            </a:r>
            <a:r>
              <a:rPr lang="zh-TW" altLang="en-US" dirty="0"/>
              <a:t>，希望同學能思考這些面向之間如何權衡。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58684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9dd1ddea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9dd1ddea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右圖是安裝上一頁的</a:t>
            </a:r>
            <a:r>
              <a:rPr lang="en-US" altLang="zh-CN" dirty="0" err="1"/>
              <a:t>SmartApp</a:t>
            </a:r>
            <a:r>
              <a:rPr lang="zh-CN" altLang="en-US" dirty="0"/>
              <a:t>時，使用者會看到的畫面。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使用者要從列舉出的已配對且能支援這個</a:t>
            </a:r>
            <a:r>
              <a:rPr lang="en-US" altLang="zh-CN" dirty="0"/>
              <a:t>capability</a:t>
            </a:r>
            <a:r>
              <a:rPr lang="zh-CN" altLang="en-US" dirty="0"/>
              <a:t>的設備中，選取一個使用。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8544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9dd1ddea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a9dd1ddea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然而，</a:t>
            </a:r>
            <a:r>
              <a:rPr lang="en-US" altLang="zh-CN" dirty="0"/>
              <a:t>SmartThings</a:t>
            </a:r>
            <a:r>
              <a:rPr lang="zh-CN" altLang="en-US" dirty="0"/>
              <a:t>架構有</a:t>
            </a:r>
            <a:r>
              <a:rPr lang="en-US" altLang="zh-CN" dirty="0" err="1"/>
              <a:t>overprivilege</a:t>
            </a:r>
            <a:r>
              <a:rPr lang="zh-CN" altLang="en-US" dirty="0"/>
              <a:t>過度授權的問題。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主要的原因有兩個：</a:t>
            </a:r>
            <a:r>
              <a:rPr lang="zh-TW" altLang="en-US" dirty="0"/>
              <a:t>一個是</a:t>
            </a:r>
            <a:r>
              <a:rPr lang="en-US" altLang="zh-TW" dirty="0"/>
              <a:t>capability</a:t>
            </a:r>
            <a:r>
              <a:rPr lang="zh-CN" altLang="en-US" dirty="0"/>
              <a:t>的定義太廣、另一個是</a:t>
            </a:r>
            <a:r>
              <a:rPr lang="en-US" altLang="zh-CN" dirty="0"/>
              <a:t>device</a:t>
            </a:r>
            <a:r>
              <a:rPr lang="zh-CN" altLang="en-US" dirty="0"/>
              <a:t>和</a:t>
            </a:r>
            <a:r>
              <a:rPr lang="en-US" altLang="zh-CN" dirty="0"/>
              <a:t>app</a:t>
            </a:r>
            <a:r>
              <a:rPr lang="zh-CN" altLang="en-US" dirty="0"/>
              <a:t>的綁定也太廣。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3641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9dd1ddea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a9dd1ddea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capability</a:t>
            </a:r>
            <a:r>
              <a:rPr lang="zh-TW" altLang="en-US" dirty="0"/>
              <a:t>是授權的基本單位，一個</a:t>
            </a:r>
            <a:r>
              <a:rPr lang="en-US" altLang="zh-TW" dirty="0"/>
              <a:t>capability</a:t>
            </a:r>
            <a:r>
              <a:rPr lang="zh-CN" altLang="en-US" dirty="0"/>
              <a:t>有時會對應到多個操作。當</a:t>
            </a:r>
            <a:r>
              <a:rPr lang="en-US" altLang="zh-CN" dirty="0"/>
              <a:t>app</a:t>
            </a:r>
            <a:r>
              <a:rPr lang="zh-CN" altLang="en-US" dirty="0"/>
              <a:t>只需要使用其中某些操作時，就產生了過度授權的問題。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像是</a:t>
            </a:r>
            <a:r>
              <a:rPr lang="en-US" dirty="0" err="1"/>
              <a:t>capability.lock</a:t>
            </a:r>
            <a:r>
              <a:rPr lang="zh-CN" altLang="en-US" dirty="0"/>
              <a:t>包含</a:t>
            </a:r>
            <a:r>
              <a:rPr lang="en-US" dirty="0"/>
              <a:t>lock</a:t>
            </a:r>
            <a:r>
              <a:rPr lang="zh-TW" altLang="en-US" dirty="0"/>
              <a:t>和</a:t>
            </a:r>
            <a:r>
              <a:rPr lang="en-US" dirty="0"/>
              <a:t>unlock</a:t>
            </a:r>
            <a:r>
              <a:rPr lang="zh-CN" altLang="en-US" dirty="0"/>
              <a:t>兩種操作。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再來是說，</a:t>
            </a:r>
            <a:r>
              <a:rPr lang="zh-CN" altLang="en-US" dirty="0"/>
              <a:t>這些操作帶來的風險可能是</a:t>
            </a:r>
            <a:r>
              <a:rPr lang="zh-TW" altLang="en-US" dirty="0"/>
              <a:t>不對稱的，例如打開電磁爐的風險比關閉來得大。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因此當</a:t>
            </a:r>
            <a:r>
              <a:rPr lang="en-US" altLang="zh-TW" dirty="0"/>
              <a:t>app</a:t>
            </a:r>
            <a:r>
              <a:rPr lang="zh-CN" altLang="en-US" dirty="0"/>
              <a:t>只需使用</a:t>
            </a:r>
            <a:r>
              <a:rPr lang="en-US" altLang="zh-CN" dirty="0"/>
              <a:t>safe</a:t>
            </a:r>
            <a:r>
              <a:rPr lang="zh-TW" altLang="en-US" dirty="0"/>
              <a:t> </a:t>
            </a:r>
            <a:r>
              <a:rPr lang="en-US" altLang="zh-TW" dirty="0"/>
              <a:t>command</a:t>
            </a:r>
            <a:r>
              <a:rPr lang="zh-CN" altLang="en-US" dirty="0"/>
              <a:t>時，卻同時給予使用</a:t>
            </a:r>
            <a:r>
              <a:rPr lang="en-US" altLang="zh-CN" dirty="0"/>
              <a:t>unsafe command</a:t>
            </a:r>
            <a:r>
              <a:rPr lang="zh-CN" altLang="en-US" dirty="0"/>
              <a:t>的權限，是不太合理的。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621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9dd1ddea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a9dd1ddea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另一個造成過度授權的主因，是</a:t>
            </a:r>
            <a:r>
              <a:rPr lang="en-US" altLang="zh-CN" dirty="0"/>
              <a:t>coarse device-app binding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在剛剛安裝</a:t>
            </a:r>
            <a:r>
              <a:rPr lang="en-US" altLang="zh-CN" dirty="0" err="1"/>
              <a:t>SmartApp</a:t>
            </a:r>
            <a:r>
              <a:rPr lang="zh-CN" altLang="en-US" dirty="0"/>
              <a:t>的例子中可以看到，使用者在安裝時其實只被要求選取擁有相對應的</a:t>
            </a:r>
            <a:r>
              <a:rPr lang="en-US" altLang="zh-CN" dirty="0"/>
              <a:t>capability</a:t>
            </a:r>
            <a:r>
              <a:rPr lang="zh-CN" altLang="en-US" dirty="0"/>
              <a:t>的設備。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然而，其實設備可以有多於一個</a:t>
            </a:r>
            <a:r>
              <a:rPr lang="en-US" altLang="zh-CN" dirty="0"/>
              <a:t>capability</a:t>
            </a:r>
            <a:r>
              <a:rPr lang="zh-CN" altLang="en-US" dirty="0"/>
              <a:t>。例如說，一個智慧門鎖可以有開關鎖的能力，以及檢查電池量的能力。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一個單純想要檢查智慧門鎖電池量的</a:t>
            </a:r>
            <a:r>
              <a:rPr lang="en-US" altLang="zh-CN" dirty="0"/>
              <a:t>app</a:t>
            </a:r>
            <a:r>
              <a:rPr lang="zh-CN" altLang="en-US" dirty="0"/>
              <a:t>，在</a:t>
            </a:r>
            <a:r>
              <a:rPr lang="en-US" altLang="zh-CN" dirty="0"/>
              <a:t>bind</a:t>
            </a:r>
            <a:r>
              <a:rPr lang="zh-CN" altLang="en-US" dirty="0"/>
              <a:t>這個</a:t>
            </a:r>
            <a:r>
              <a:rPr lang="en-US" altLang="zh-CN" dirty="0"/>
              <a:t>app</a:t>
            </a:r>
            <a:r>
              <a:rPr lang="zh-CN" altLang="en-US" dirty="0"/>
              <a:t>以及智慧門鎖後，這個</a:t>
            </a:r>
            <a:r>
              <a:rPr lang="en-US" altLang="zh-CN" dirty="0"/>
              <a:t>app</a:t>
            </a:r>
            <a:r>
              <a:rPr lang="zh-CN" altLang="en-US" dirty="0"/>
              <a:t>就也獲得了開關鎖的能力！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3254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9dd1ddea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9dd1ddea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61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60fea47e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60fea47e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19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9dd1ddea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9dd1ddea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381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0fea47e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0fea47e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96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9dd1dde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a9dd1ddea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在智慧家庭這個物聯網應用中，我們還要討論一個熱門的服務，</a:t>
            </a:r>
            <a:r>
              <a:rPr lang="en-US" altLang="zh-CN" dirty="0"/>
              <a:t>IFTTT</a:t>
            </a:r>
            <a:r>
              <a:rPr lang="zh-CN" altLang="en-US" dirty="0"/>
              <a:t>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465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遠端控制和監測單一個設備，只是智慧家庭的初階應用。智慧家庭的進階應用，是要讓設備彼此連接互動，提供自動化的服務。</a:t>
            </a:r>
            <a:endParaRPr lang="en-US" altLang="zh-CN" dirty="0"/>
          </a:p>
          <a:p>
            <a:r>
              <a:rPr lang="zh-CN" altLang="en-US" dirty="0"/>
              <a:t>在科幻電影中能全自動、可以了解每個人喜好、預測行動的智慧家庭可能還做不到，不過目前已有許多平台能讓使用者定義自動化規則，設定設備之間如何連接互動。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78D9-154F-42EF-9105-F46413A9B87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1185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從</a:t>
            </a:r>
            <a:r>
              <a:rPr kumimoji="1" lang="en-US" altLang="zh-TW" dirty="0"/>
              <a:t>IoT stack</a:t>
            </a:r>
            <a:r>
              <a:rPr kumimoji="1" lang="zh-CN" altLang="en-US" dirty="0"/>
              <a:t>的角度來看，這個單元考慮的是</a:t>
            </a:r>
            <a:r>
              <a:rPr kumimoji="1" lang="zh-TW" altLang="en-US" dirty="0"/>
              <a:t>應用層的資安議題。</a:t>
            </a:r>
            <a:endParaRPr kumimoji="1"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09389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highlight>
                  <a:schemeClr val="lt1"/>
                </a:highlight>
              </a:rPr>
              <a:t>其中一個知名的第三方平台，就是</a:t>
            </a:r>
            <a:r>
              <a:rPr lang="en-US" altLang="zh-CN" dirty="0">
                <a:highlight>
                  <a:schemeClr val="lt1"/>
                </a:highlight>
              </a:rPr>
              <a:t>IFTTT</a:t>
            </a:r>
            <a:r>
              <a:rPr lang="zh-CN" altLang="en-US" dirty="0">
                <a:highlight>
                  <a:schemeClr val="lt1"/>
                </a:highlight>
              </a:rPr>
              <a:t>。</a:t>
            </a:r>
            <a:endParaRPr lang="en-US" altLang="zh-TW" dirty="0">
              <a:highlight>
                <a:schemeClr val="lt1"/>
              </a:highlight>
            </a:endParaRPr>
          </a:p>
          <a:p>
            <a:r>
              <a:rPr lang="zh-TW" altLang="en-US" dirty="0">
                <a:highlight>
                  <a:schemeClr val="lt1"/>
                </a:highlight>
              </a:rPr>
              <a:t>在剛剛</a:t>
            </a:r>
            <a:r>
              <a:rPr lang="en-US" altLang="zh-TW" dirty="0">
                <a:highlight>
                  <a:schemeClr val="lt1"/>
                </a:highlight>
              </a:rPr>
              <a:t>SmartThings</a:t>
            </a:r>
            <a:r>
              <a:rPr lang="zh-CN" altLang="en-US" dirty="0">
                <a:highlight>
                  <a:schemeClr val="lt1"/>
                </a:highlight>
              </a:rPr>
              <a:t>的討論中，可能有同學會想到，如果我家裡的物聯網裝置是不同品牌的，我要怎麼讓他們互相連接互動呢？難道只能選定一家廠牌使用嗎？</a:t>
            </a:r>
            <a:r>
              <a:rPr lang="en-US" altLang="zh-CN" dirty="0">
                <a:highlight>
                  <a:schemeClr val="lt1"/>
                </a:highlight>
              </a:rPr>
              <a:t>IFTTT</a:t>
            </a:r>
            <a:r>
              <a:rPr lang="zh-CN" altLang="en-US" dirty="0">
                <a:highlight>
                  <a:schemeClr val="lt1"/>
                </a:highlight>
              </a:rPr>
              <a:t>的特點就是能串連不同廠牌的設備和服務。</a:t>
            </a:r>
            <a:endParaRPr lang="en-US" altLang="zh-CN" dirty="0">
              <a:highlight>
                <a:schemeClr val="lt1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ighlight>
                  <a:schemeClr val="lt1"/>
                </a:highlight>
              </a:rPr>
              <a:t>IFTTT</a:t>
            </a:r>
            <a:r>
              <a:rPr lang="zh-CN" altLang="en-US" dirty="0">
                <a:highlight>
                  <a:schemeClr val="lt1"/>
                </a:highlight>
              </a:rPr>
              <a:t>是</a:t>
            </a:r>
            <a:r>
              <a:rPr lang="en-US" altLang="zh-CN" dirty="0">
                <a:highlight>
                  <a:schemeClr val="lt1"/>
                </a:highlight>
              </a:rPr>
              <a:t>if this then that</a:t>
            </a:r>
            <a:r>
              <a:rPr lang="zh-CN" altLang="en-US" dirty="0">
                <a:highlight>
                  <a:schemeClr val="lt1"/>
                </a:highlight>
              </a:rPr>
              <a:t>的縮寫，使用者能撰寫簡單的腳本或規則，定義當</a:t>
            </a:r>
            <a:r>
              <a:rPr lang="en-US" altLang="zh-CN" dirty="0">
                <a:highlight>
                  <a:schemeClr val="lt1"/>
                </a:highlight>
              </a:rPr>
              <a:t>device A</a:t>
            </a:r>
            <a:r>
              <a:rPr lang="zh-CN" altLang="en-US" dirty="0">
                <a:highlight>
                  <a:schemeClr val="lt1"/>
                </a:highlight>
              </a:rPr>
              <a:t>的狀態為何時，</a:t>
            </a:r>
            <a:r>
              <a:rPr lang="en-US" altLang="zh-CN" dirty="0">
                <a:highlight>
                  <a:schemeClr val="lt1"/>
                </a:highlight>
              </a:rPr>
              <a:t>device B</a:t>
            </a:r>
            <a:r>
              <a:rPr lang="zh-CN" altLang="en-US" dirty="0">
                <a:highlight>
                  <a:schemeClr val="lt1"/>
                </a:highlight>
              </a:rPr>
              <a:t>要做什麼動作。</a:t>
            </a:r>
            <a:endParaRPr lang="en-US" altLang="zh-CN" dirty="0">
              <a:highlight>
                <a:schemeClr val="lt1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highlight>
                  <a:schemeClr val="lt1"/>
                </a:highlight>
              </a:rPr>
              <a:t>例如說右下角的圖中有三個例子，當門打開時，開啟錄影監控；當溫度很高時，打開冷氣；當我離開家時，關閉</a:t>
            </a:r>
            <a:r>
              <a:rPr lang="en-US" altLang="zh-CN" dirty="0" err="1">
                <a:highlight>
                  <a:schemeClr val="lt1"/>
                </a:highlight>
              </a:rPr>
              <a:t>WiFi</a:t>
            </a:r>
            <a:r>
              <a:rPr lang="zh-CN" altLang="en-US" dirty="0">
                <a:highlight>
                  <a:schemeClr val="lt1"/>
                </a:highlight>
              </a:rPr>
              <a:t>。</a:t>
            </a:r>
            <a:endParaRPr lang="en-US" altLang="zh-CN" dirty="0">
              <a:highlight>
                <a:schemeClr val="lt1"/>
              </a:highligh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D78D9-154F-42EF-9105-F46413A9B87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135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這是一般自動化服務運作的方式。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首先，使用者在雲端設置規則，且授權雲端服務能存取相對應的設備。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設備連接到雲端後，會定期、或是在狀態有改變時發送更新。如果雲端發現某個設備的狀態</a:t>
            </a:r>
            <a:r>
              <a:rPr lang="zh-CN" altLang="en-US" dirty="0"/>
              <a:t>符合</a:t>
            </a:r>
            <a:r>
              <a:rPr lang="zh-TW" altLang="en-US" dirty="0"/>
              <a:t>某個規則的</a:t>
            </a:r>
            <a:r>
              <a:rPr lang="en-US" altLang="zh-TW" dirty="0"/>
              <a:t>trigger</a:t>
            </a:r>
            <a:r>
              <a:rPr lang="zh-CN" altLang="en-US" dirty="0"/>
              <a:t>，</a:t>
            </a:r>
            <a:r>
              <a:rPr lang="zh-TW" altLang="en-US" dirty="0"/>
              <a:t>例如溫度達到</a:t>
            </a:r>
            <a:r>
              <a:rPr lang="en-US" altLang="zh-TW" dirty="0"/>
              <a:t>25</a:t>
            </a:r>
            <a:r>
              <a:rPr lang="zh-TW" altLang="en-US" dirty="0"/>
              <a:t>度，則雲端將會發送指令執行相應的操作，在此例子中是打開風扇。</a:t>
            </a:r>
            <a:endParaRPr lang="en-US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2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98FA0-D922-164D-A42B-405F1C5BDF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31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a9dd1ddea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a9dd1ddea_1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IFTTT</a:t>
            </a:r>
            <a:r>
              <a:rPr lang="zh-CN" altLang="en-US" dirty="0"/>
              <a:t>有什麼資安和隱私的問題呢？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IFTTT</a:t>
            </a:r>
            <a:r>
              <a:rPr lang="zh-CN" altLang="en-US" dirty="0"/>
              <a:t>的規則（或者如它所稱的</a:t>
            </a:r>
            <a:r>
              <a:rPr lang="en-US" altLang="zh-CN" dirty="0"/>
              <a:t>receipts</a:t>
            </a:r>
            <a:r>
              <a:rPr lang="zh-CN" altLang="en-US" dirty="0"/>
              <a:t>）本身，可能會有隱私外洩或是違反完整性的疑慮。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舉例來說，假設我設定了一條規則：每當我用手機照相，就會自動上傳</a:t>
            </a:r>
            <a:r>
              <a:rPr lang="en-US" altLang="zh-CN" dirty="0"/>
              <a:t>Flickr</a:t>
            </a:r>
            <a:r>
              <a:rPr lang="zh-CN" altLang="en-US" dirty="0"/>
              <a:t>。但是我手機照到的相片可能是有隱私資訊的，而</a:t>
            </a:r>
            <a:r>
              <a:rPr lang="en-US" altLang="zh-CN" dirty="0"/>
              <a:t>Flickr</a:t>
            </a:r>
            <a:r>
              <a:rPr lang="zh-CN" altLang="en-US" dirty="0"/>
              <a:t>是公開的。這樣的資訊流就造成了隱私外洩。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另外一個方向來說，假設我設定：每當我被別人標記在相片中時，就新增我的</a:t>
            </a:r>
            <a:r>
              <a:rPr lang="en-US" altLang="zh-CN" dirty="0"/>
              <a:t>Facebook</a:t>
            </a:r>
            <a:r>
              <a:rPr lang="zh-CN" altLang="en-US" dirty="0"/>
              <a:t>狀態。因此原本只有我有權限更改我的</a:t>
            </a:r>
            <a:r>
              <a:rPr lang="en-US" altLang="zh-CN" dirty="0"/>
              <a:t>Facebook</a:t>
            </a:r>
            <a:r>
              <a:rPr lang="zh-CN" altLang="en-US" dirty="0"/>
              <a:t>狀態，但透過這條規則，其他人都可以透過在相片中標記我，間接造成我的</a:t>
            </a:r>
            <a:r>
              <a:rPr lang="en-US" altLang="zh-CN" dirty="0"/>
              <a:t>Facebook</a:t>
            </a:r>
            <a:r>
              <a:rPr lang="zh-CN" altLang="en-US" dirty="0"/>
              <a:t>狀態改變，這就影響了完整性。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23951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甚至這些規則可能會環環相扣，造成使用者沒有預期到的連鎖反應。</a:t>
            </a:r>
            <a:endParaRPr lang="en-US" altLang="zh-CN" dirty="0"/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7492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9dd1ddea_1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a9dd1ddea_1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除此之外，</a:t>
            </a:r>
            <a:r>
              <a:rPr lang="en-US" altLang="zh-CN" dirty="0"/>
              <a:t>IFTTT</a:t>
            </a:r>
            <a:r>
              <a:rPr lang="zh-CN" altLang="en-US" dirty="0"/>
              <a:t>利用</a:t>
            </a:r>
            <a:r>
              <a:rPr lang="en-US" altLang="zh-CN" dirty="0" err="1"/>
              <a:t>Oauth</a:t>
            </a:r>
            <a:r>
              <a:rPr lang="zh-CN" altLang="en-US" dirty="0"/>
              <a:t>協定，取得使用者授權，才有權限能存取和控制設備。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然而這個方式，也有過度授權的問題。另外</a:t>
            </a:r>
            <a:r>
              <a:rPr lang="en-US" altLang="zh-CN" dirty="0"/>
              <a:t>IFTTT</a:t>
            </a:r>
            <a:r>
              <a:rPr lang="zh-CN" altLang="en-US" dirty="0"/>
              <a:t>平台也因此能得知許多與使用者相關的即時資訊。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167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a462388e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a462388e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IFTTT</a:t>
            </a:r>
            <a:r>
              <a:rPr lang="zh-CN" altLang="en-US" dirty="0"/>
              <a:t>的過度授權有幾個面向。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其中一個就是一但取得</a:t>
            </a:r>
            <a:r>
              <a:rPr lang="en-US" altLang="zh-CN" dirty="0" err="1"/>
              <a:t>Oauth</a:t>
            </a:r>
            <a:r>
              <a:rPr lang="zh-CN" altLang="en-US" dirty="0"/>
              <a:t>的授權，即使在沒有相對應得</a:t>
            </a:r>
            <a:r>
              <a:rPr lang="en-US" altLang="zh-CN" dirty="0"/>
              <a:t>trigger</a:t>
            </a:r>
            <a:r>
              <a:rPr lang="zh-CN" altLang="en-US" dirty="0"/>
              <a:t>或</a:t>
            </a:r>
            <a:r>
              <a:rPr lang="en-US" altLang="zh-CN" dirty="0"/>
              <a:t>action</a:t>
            </a:r>
            <a:r>
              <a:rPr lang="zh-CN" altLang="en-US" dirty="0"/>
              <a:t>發生時，</a:t>
            </a:r>
            <a:r>
              <a:rPr lang="en-US" altLang="zh-CN" dirty="0"/>
              <a:t>IFTTT</a:t>
            </a:r>
            <a:r>
              <a:rPr lang="zh-CN" altLang="en-US" dirty="0"/>
              <a:t>平台還是可以存取和控制這個裝置。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50325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a462388e2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a462388e2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此外，當設備傳送</a:t>
            </a:r>
            <a:r>
              <a:rPr lang="en-US" altLang="zh-CN" dirty="0"/>
              <a:t>trigger</a:t>
            </a:r>
            <a:r>
              <a:rPr lang="zh-TW" altLang="en-US" dirty="0"/>
              <a:t>給</a:t>
            </a:r>
            <a:r>
              <a:rPr lang="en-US" altLang="zh-CN" dirty="0"/>
              <a:t>IFTTT</a:t>
            </a:r>
            <a:r>
              <a:rPr lang="zh-CN" altLang="en-US" dirty="0"/>
              <a:t>時，同時也會夾帶許多其他資訊。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像是上一頁的規則，當我使用特定的</a:t>
            </a:r>
            <a:r>
              <a:rPr lang="en-US" altLang="zh-CN" dirty="0"/>
              <a:t>hashtag</a:t>
            </a:r>
            <a:r>
              <a:rPr lang="zh-CN" altLang="en-US" dirty="0"/>
              <a:t>時，就儲存</a:t>
            </a:r>
            <a:r>
              <a:rPr lang="en-US" altLang="zh-CN" dirty="0"/>
              <a:t>tweet</a:t>
            </a:r>
            <a:r>
              <a:rPr lang="zh-CN" altLang="en-US" dirty="0"/>
              <a:t>到</a:t>
            </a:r>
            <a:r>
              <a:rPr lang="en-US" altLang="zh-CN" dirty="0"/>
              <a:t>Google doc</a:t>
            </a:r>
            <a:r>
              <a:rPr lang="zh-CN" altLang="en-US" dirty="0"/>
              <a:t>。然而為了達成這件事，我會授權</a:t>
            </a:r>
            <a:r>
              <a:rPr lang="en-US" altLang="zh-CN" dirty="0"/>
              <a:t>IFTTT</a:t>
            </a:r>
            <a:r>
              <a:rPr lang="zh-CN" altLang="en-US" dirty="0"/>
              <a:t>哪些權限呢？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從右圖中可以看到，我授權的遠超過</a:t>
            </a:r>
            <a:r>
              <a:rPr lang="en-US" altLang="zh-CN" dirty="0"/>
              <a:t>IFTTT</a:t>
            </a:r>
            <a:r>
              <a:rPr lang="zh-CN" altLang="en-US" dirty="0"/>
              <a:t>需要的：他除了能讀</a:t>
            </a:r>
            <a:r>
              <a:rPr lang="en-US" altLang="zh-CN" dirty="0"/>
              <a:t>tweet</a:t>
            </a:r>
            <a:r>
              <a:rPr lang="zh-CN" altLang="en-US" dirty="0"/>
              <a:t>，還能看到我的</a:t>
            </a:r>
            <a:r>
              <a:rPr lang="en-US" altLang="zh-CN" dirty="0"/>
              <a:t>following/follower</a:t>
            </a:r>
            <a:r>
              <a:rPr lang="zh-CN" altLang="en-US" dirty="0"/>
              <a:t>，更新我的</a:t>
            </a:r>
            <a:r>
              <a:rPr lang="en-US" altLang="zh-CN" dirty="0"/>
              <a:t>profile</a:t>
            </a:r>
            <a:r>
              <a:rPr lang="zh-CN" altLang="en-US" dirty="0"/>
              <a:t>，</a:t>
            </a:r>
            <a:r>
              <a:rPr lang="en-US" altLang="zh-CN" dirty="0"/>
              <a:t>post tweet</a:t>
            </a:r>
            <a:r>
              <a:rPr lang="zh-CN" altLang="en-US" dirty="0"/>
              <a:t>，看到我的私訊。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830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a9dd1dde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a9dd1dde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接下來這個部分，我們要來討論車子的資訊安全。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519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a462388e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a462388e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現代的車輛系統包含</a:t>
            </a:r>
            <a:r>
              <a:rPr lang="zh-TW" altLang="en-US" dirty="0"/>
              <a:t>許多子系統，像是緊急煞車、盲點檢測、空調控制面板、倒車雷達或影像等。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26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那這個單元會以物聯網應用服務的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studies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為主。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我們會討論四種熱門的物聯網的應用，智慧家庭、無人機、無人車、和語音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助理。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這個單元建議搭配的實驗為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Lab5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 2.0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是提供認證與授權的協定，許多物聯網的應用都透過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的方式獲取存取物聯網設備的權限。</a:t>
            </a:r>
            <a:endParaRPr kumimoji="1"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04325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a462388e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a462388e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然而隨著車輛系統越複雜、甚至有連接上網的需求，車輛系統被入侵的可能性也越來越受到重視。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5053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a462388e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a462388e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這些部分都是車輛可能受駭的破口。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車內的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actuators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，網路，輔助駕駛系統，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系統，軟體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車間的通訊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13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先來看看車內的資安議題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26045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a462388e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a462388e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因為車內的元件越來越多，如果要點對點倆倆建立實體線路不切實際。</a:t>
            </a:r>
            <a:endParaRPr lang="en-US" altLang="zh-CN" sz="1200" dirty="0">
              <a:solidFill>
                <a:srgbClr val="11111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altLang="en-US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因此在車內元件的通訊是透過</a:t>
            </a:r>
            <a:r>
              <a:rPr lang="en-US" altLang="zh-CN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CAN network</a:t>
            </a:r>
            <a:r>
              <a:rPr lang="zh-CN" altLang="en-US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進行，</a:t>
            </a:r>
            <a:r>
              <a:rPr lang="en-US" altLang="zh-CN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CAN</a:t>
            </a:r>
            <a:r>
              <a:rPr lang="zh-CN" altLang="en-US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的特色是</a:t>
            </a:r>
            <a:r>
              <a:rPr lang="en-US" altLang="zh-CN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multicast</a:t>
            </a:r>
            <a:r>
              <a:rPr lang="zh-CN" altLang="en-US" sz="12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，且不需要有位址資訊。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70528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a462388e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a462388e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</a:t>
            </a:r>
            <a:r>
              <a:rPr lang="zh-CN" altLang="en-US" dirty="0"/>
              <a:t>的傳輸封包格式如圖所示。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細節不用瞭解沒關係，我要強調的重點是，因為封包的長度限制，</a:t>
            </a:r>
            <a:r>
              <a:rPr lang="en-US" altLang="zh-CN" dirty="0"/>
              <a:t>data field</a:t>
            </a:r>
            <a:r>
              <a:rPr lang="zh-CN" altLang="en-US" dirty="0"/>
              <a:t>只能最多有</a:t>
            </a:r>
            <a:r>
              <a:rPr lang="en-US" altLang="zh-CN" dirty="0"/>
              <a:t>64 bit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這對資安來說是個很棘手的問題，因為安全強度夠的加密或認證機制，產生的</a:t>
            </a:r>
            <a:r>
              <a:rPr lang="en-US" altLang="zh-CN" dirty="0"/>
              <a:t>output</a:t>
            </a:r>
            <a:r>
              <a:rPr lang="zh-CN" altLang="en-US" dirty="0"/>
              <a:t>都遠超過</a:t>
            </a:r>
            <a:r>
              <a:rPr lang="en-US" altLang="zh-CN" dirty="0"/>
              <a:t>64bit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0295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a462388e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a462388e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可想而知，當初在設計</a:t>
            </a:r>
            <a:r>
              <a:rPr lang="en-US" altLang="zh-CN" dirty="0"/>
              <a:t>CAN</a:t>
            </a:r>
            <a:r>
              <a:rPr lang="zh-CN" altLang="en-US" dirty="0"/>
              <a:t>時，資訊安全非主要的考量。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CAN</a:t>
            </a:r>
            <a:r>
              <a:rPr lang="zh-CN" altLang="en-US" dirty="0"/>
              <a:t>本身沒有加密跟認證，因此攻擊者只要能存取到</a:t>
            </a:r>
            <a:r>
              <a:rPr lang="en-US" altLang="zh-CN" dirty="0"/>
              <a:t>CAN</a:t>
            </a:r>
            <a:r>
              <a:rPr lang="zh-CN" altLang="en-US" dirty="0"/>
              <a:t>，就能夠竊聽、重送、阻斷資訊。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除了</a:t>
            </a:r>
            <a:r>
              <a:rPr lang="en-US" altLang="zh-CN" dirty="0"/>
              <a:t>CAN</a:t>
            </a:r>
            <a:r>
              <a:rPr lang="zh-CN" altLang="en-US" dirty="0"/>
              <a:t>本身資安防護，它的封包長度也限制了未來能補強到什麼程度。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8890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a462388e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a462388e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已有</a:t>
            </a:r>
            <a:r>
              <a:rPr lang="en-US" altLang="zh-CN" dirty="0"/>
              <a:t>proof of concept</a:t>
            </a:r>
            <a:r>
              <a:rPr lang="zh-CN" altLang="en-US" dirty="0"/>
              <a:t>的攻擊，透過車輛儀表板下的</a:t>
            </a:r>
            <a:r>
              <a:rPr lang="en-US" altLang="zh-CN" dirty="0"/>
              <a:t>OBD2</a:t>
            </a:r>
            <a:r>
              <a:rPr lang="zh-CN" altLang="en-US" dirty="0"/>
              <a:t>連接阜，注入偽造的指令到</a:t>
            </a:r>
            <a:r>
              <a:rPr lang="en-US" altLang="zh-CN" dirty="0"/>
              <a:t>CAN</a:t>
            </a:r>
            <a:r>
              <a:rPr lang="zh-CN" altLang="en-US" dirty="0"/>
              <a:t>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2681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a462388e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a462388e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同學可能會想說，要能實體碰到這個</a:t>
            </a:r>
            <a:r>
              <a:rPr lang="en-US" altLang="zh-CN" dirty="0"/>
              <a:t>OBD2</a:t>
            </a:r>
            <a:r>
              <a:rPr lang="zh-CN" altLang="en-US" dirty="0"/>
              <a:t>才能攻擊成功，聽起來不切實際。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然而現在有不少</a:t>
            </a:r>
            <a:r>
              <a:rPr lang="en-US" altLang="zh-CN" dirty="0"/>
              <a:t>app</a:t>
            </a:r>
            <a:r>
              <a:rPr lang="zh-CN" altLang="en-US" dirty="0"/>
              <a:t>提供透過</a:t>
            </a:r>
            <a:r>
              <a:rPr lang="en-US" altLang="zh-CN" dirty="0"/>
              <a:t>OBD2</a:t>
            </a:r>
            <a:r>
              <a:rPr lang="zh-CN" altLang="en-US" dirty="0"/>
              <a:t>診斷汽車狀態的功能，使用者可以透過網路連線存取到</a:t>
            </a:r>
            <a:r>
              <a:rPr lang="en-US" altLang="zh-CN" dirty="0"/>
              <a:t>OBD2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要是這樣的</a:t>
            </a:r>
            <a:r>
              <a:rPr lang="en-US" altLang="zh-CN" dirty="0"/>
              <a:t>app</a:t>
            </a:r>
            <a:r>
              <a:rPr lang="zh-CN" altLang="en-US" dirty="0"/>
              <a:t>有漏洞甚至是惡意的，就等於是把你的車上的</a:t>
            </a:r>
            <a:r>
              <a:rPr lang="en-US" altLang="zh-CN" dirty="0"/>
              <a:t>CAN</a:t>
            </a:r>
            <a:r>
              <a:rPr lang="zh-CN" altLang="en-US" dirty="0"/>
              <a:t>開放給外界的網路連線了！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4923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除了車內的資安問題，接下來我們要討論的是車間的資安議題。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78867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a462388e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a462388e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HT" altLang="en-US" dirty="0"/>
              <a:t>美國交通部統計，每年因交通事故和塞車所造成的經濟損失在數十億美元以上。</a:t>
            </a:r>
            <a:endParaRPr lang="en-US" altLang="zh-Han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HT" altLang="en-US" dirty="0"/>
              <a:t>為了降低這些不必要的損失，各國政府和各大汽車公司都積極推動</a:t>
            </a:r>
            <a:r>
              <a:rPr lang="en-US" altLang="zh-Hant" dirty="0"/>
              <a:t>intelligent vehicles</a:t>
            </a:r>
            <a:r>
              <a:rPr lang="zh-Hant" altLang="en-US" dirty="0"/>
              <a:t>。</a:t>
            </a:r>
            <a:endParaRPr lang="en-US" altLang="zh-Han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人們對於未來的</a:t>
            </a:r>
            <a:r>
              <a:rPr lang="en-US" altLang="zh-CN" dirty="0"/>
              <a:t>intelligent vehicles</a:t>
            </a:r>
            <a:r>
              <a:rPr lang="zh-CN" altLang="en-US" dirty="0"/>
              <a:t>的想像有兩個重要的元素：</a:t>
            </a:r>
            <a:r>
              <a:rPr lang="zh-TW" altLang="en-US" dirty="0"/>
              <a:t>聯網和自動駕駛。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聯網指得是車輛之間能互相溝通</a:t>
            </a:r>
            <a:r>
              <a:rPr lang="en-US" altLang="zh-TW" dirty="0"/>
              <a:t>(V2V)</a:t>
            </a:r>
            <a:r>
              <a:rPr lang="zh-TW" altLang="en-US" dirty="0"/>
              <a:t>，以及車輛可以與</a:t>
            </a:r>
            <a:r>
              <a:rPr lang="en-US" altLang="zh-TW" dirty="0"/>
              <a:t>infrastructure</a:t>
            </a:r>
            <a:r>
              <a:rPr lang="zh-CN" altLang="en-US" dirty="0"/>
              <a:t>溝通</a:t>
            </a:r>
            <a:r>
              <a:rPr lang="en-US" altLang="zh-CN" dirty="0"/>
              <a:t>(V2I)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自動駕駛只得是車輛可以有某種程度的自治能力，減少人類駕駛的參與。</a:t>
            </a:r>
          </a:p>
        </p:txBody>
      </p:sp>
    </p:spTree>
    <p:extLst>
      <p:ext uri="{BB962C8B-B14F-4D97-AF65-F5344CB8AC3E}">
        <p14:creationId xmlns:p14="http://schemas.microsoft.com/office/powerpoint/2010/main" val="89213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9dd1ddea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9dd1ddea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在開始之前，先來做一個熱身小練習。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這邊所列的物聯網應用相信大家都不陌生，有些已經逐漸成為我們生活中不可或缺的一部分，有些是未來熱門的應用。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而這些不同的應用</a:t>
            </a:r>
            <a:r>
              <a:rPr lang="zh-TW" altLang="en-US" dirty="0"/>
              <a:t>，會帶來相當不同的新的</a:t>
            </a:r>
            <a:r>
              <a:rPr lang="en-US" altLang="zh-TW" dirty="0"/>
              <a:t>security</a:t>
            </a:r>
            <a:r>
              <a:rPr lang="zh-CN" altLang="en-US" dirty="0"/>
              <a:t>和</a:t>
            </a:r>
            <a:r>
              <a:rPr lang="en-US" altLang="zh-CN" dirty="0"/>
              <a:t>privacy</a:t>
            </a:r>
            <a:r>
              <a:rPr lang="zh-CN" altLang="en-US" dirty="0"/>
              <a:t>問題。請同學們先</a:t>
            </a:r>
            <a:r>
              <a:rPr lang="zh-TW" altLang="en-US" dirty="0"/>
              <a:t>應用前幾個單元的知識，</a:t>
            </a:r>
            <a:r>
              <a:rPr lang="zh-CN" altLang="en-US" dirty="0"/>
              <a:t>想想看。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105162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a462388e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a462388e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車輛所構成的網路通常稱為</a:t>
            </a:r>
            <a:r>
              <a:rPr lang="en-US" altLang="zh-CN" dirty="0"/>
              <a:t>VANET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ant" dirty="0"/>
              <a:t>VANET</a:t>
            </a:r>
            <a:r>
              <a:rPr lang="zh-CHT" altLang="en-US" dirty="0"/>
              <a:t>主要願景是，車輛之間能透過無線通訊溝通，以提升行車安全還有便利性。</a:t>
            </a:r>
            <a:endParaRPr lang="en-US" altLang="zh-CH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64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HT" altLang="en-US" dirty="0"/>
              <a:t>在</a:t>
            </a:r>
            <a:r>
              <a:rPr lang="en-US" altLang="zh-Hant" dirty="0"/>
              <a:t>VANET</a:t>
            </a:r>
            <a:r>
              <a:rPr lang="zh-CHT" altLang="en-US" dirty="0"/>
              <a:t>，車子會借由週期性的廣播交換彼此的的位置和速度等，也會在特殊事件發生時發出警告，像是前方車禍、塞車、或是緊急煞車等。</a:t>
            </a:r>
            <a:endParaRPr lang="en-US" altLang="zh-CHT" dirty="0"/>
          </a:p>
          <a:p>
            <a:endParaRPr lang="en-US" altLang="zh-CHT" dirty="0"/>
          </a:p>
          <a:p>
            <a:endParaRPr lang="en-US" altLang="zh-CH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6F8E-3E3A-CC40-8D10-D58A276436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63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a462388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a462388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除了</a:t>
            </a:r>
            <a:r>
              <a:rPr lang="en-US" altLang="zh-CN" dirty="0"/>
              <a:t>V2V</a:t>
            </a:r>
            <a:r>
              <a:rPr lang="zh-CN" altLang="en-US" dirty="0"/>
              <a:t>通訊外，車輛也可以和</a:t>
            </a:r>
            <a:r>
              <a:rPr lang="en-US" altLang="zh-CN" dirty="0"/>
              <a:t>infrastructure</a:t>
            </a:r>
            <a:r>
              <a:rPr lang="zh-CN" altLang="en-US" dirty="0"/>
              <a:t>的節點，像是平交道、紅綠燈等交換資訊。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V2I</a:t>
            </a:r>
            <a:r>
              <a:rPr lang="zh-CN" altLang="en-US" dirty="0"/>
              <a:t>通訊有助獲得更全面性、非地區性的資訊，彌補</a:t>
            </a:r>
            <a:r>
              <a:rPr lang="en-US" altLang="zh-CN" dirty="0"/>
              <a:t>V2V</a:t>
            </a:r>
            <a:r>
              <a:rPr lang="zh-CN" altLang="en-US" dirty="0"/>
              <a:t>的不足。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1200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560fea47e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560fea47e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右圖是</a:t>
            </a:r>
            <a:r>
              <a:rPr lang="en-US" dirty="0"/>
              <a:t>VANET safety message</a:t>
            </a:r>
            <a:r>
              <a:rPr lang="zh-CN" altLang="en-US" dirty="0"/>
              <a:t>的格式，其中包含了時間、位置、速度、加速度等資訊。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safety message</a:t>
            </a:r>
            <a:r>
              <a:rPr lang="zh-CN" altLang="en-US" dirty="0"/>
              <a:t>每</a:t>
            </a:r>
            <a:r>
              <a:rPr lang="en-US" altLang="zh-CN" dirty="0"/>
              <a:t>0.1</a:t>
            </a:r>
            <a:r>
              <a:rPr lang="zh-CN" altLang="en-US" dirty="0"/>
              <a:t>秒會傳一次。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因為</a:t>
            </a:r>
            <a:r>
              <a:rPr lang="en-US" dirty="0"/>
              <a:t>safety message</a:t>
            </a:r>
            <a:r>
              <a:rPr lang="zh-CN" altLang="en-US" dirty="0"/>
              <a:t>是廣播訊息，要讓周遭的車輛都能獲取資訊，因此有使用數位簽章認證，但沒有加密。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71291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a462388e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a462388e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VANET</a:t>
            </a:r>
            <a:r>
              <a:rPr lang="zh-CN" altLang="en-US" dirty="0"/>
              <a:t>中有許多已知的資安議題。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例如是否能信任來自其他車輛的消息呢？自私或惡意的車可以說謊，回報錯誤的位置和速度，造成交通堵塞事故。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汽車之間的通訊是否安全呢？</a:t>
            </a:r>
          </a:p>
        </p:txBody>
      </p:sp>
    </p:spTree>
    <p:extLst>
      <p:ext uri="{BB962C8B-B14F-4D97-AF65-F5344CB8AC3E}">
        <p14:creationId xmlns:p14="http://schemas.microsoft.com/office/powerpoint/2010/main" val="745654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60fea47e2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60fea47e2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此外，因為車子會不停廣播自己的位置，這讓想跟蹤一輛車的行蹤變得容易許多。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0320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4a462388e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4a462388e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綜合以上問題，因此在</a:t>
            </a:r>
            <a:r>
              <a:rPr lang="en-US" altLang="zh-CN" dirty="0"/>
              <a:t>VANET</a:t>
            </a:r>
            <a:r>
              <a:rPr lang="zh-CN" altLang="en-US" dirty="0"/>
              <a:t>中，我們希望能達成這些</a:t>
            </a:r>
            <a:r>
              <a:rPr lang="en-US" altLang="zh-CN" dirty="0"/>
              <a:t>security requirements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8476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Hant" altLang="en-US" dirty="0"/>
              <a:t>現行的標準已經做到什麼程度了呢？</a:t>
            </a:r>
            <a:endParaRPr lang="en-US" altLang="zh-Hant" dirty="0"/>
          </a:p>
          <a:p>
            <a:pPr marL="0" indent="0">
              <a:buNone/>
            </a:pPr>
            <a:r>
              <a:rPr lang="zh-CN" altLang="en-US" dirty="0"/>
              <a:t>在</a:t>
            </a:r>
            <a:r>
              <a:rPr lang="en-US" altLang="zh-Hant" dirty="0"/>
              <a:t>IEEE 1609.2</a:t>
            </a:r>
            <a:r>
              <a:rPr lang="zh-CN" altLang="en-US" dirty="0"/>
              <a:t>的</a:t>
            </a:r>
            <a:r>
              <a:rPr lang="en-US" altLang="zh-Hant" dirty="0"/>
              <a:t>VANET</a:t>
            </a:r>
            <a:r>
              <a:rPr lang="zh-TW" altLang="en-US" dirty="0"/>
              <a:t>安全標準中，車子會使用</a:t>
            </a:r>
            <a:r>
              <a:rPr lang="en-US" altLang="zh-Hant" dirty="0"/>
              <a:t>ECDSA</a:t>
            </a:r>
            <a:r>
              <a:rPr lang="zh-CN" altLang="en-US" dirty="0"/>
              <a:t>數位簽章保護</a:t>
            </a:r>
            <a:r>
              <a:rPr lang="zh-TW" altLang="en-US" dirty="0"/>
              <a:t>廣播訊息。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而同時為了保障隱私，每輛車會定期變更簽章的公鑰。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數位簽章保證了訊息來源的認證、訊息完整性的認證、以及不可否認性。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EBD98-DD77-9946-9631-84251084AA6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9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zh-CN" altLang="en-US" baseline="0" dirty="0"/>
              <a:t>使用數位簽章，以及定期更換憑證可以解決部分的資安威脅，然而不是全部。</a:t>
            </a:r>
            <a:endParaRPr lang="en-US" altLang="zh-TW" baseline="0" dirty="0"/>
          </a:p>
          <a:p>
            <a:pPr marL="228600" indent="-228600">
              <a:buNone/>
            </a:pPr>
            <a:r>
              <a:rPr lang="zh-TW" altLang="en-US" baseline="0" dirty="0"/>
              <a:t>例如，驗證數位簽章很花時間。比如說一個要</a:t>
            </a:r>
            <a:r>
              <a:rPr lang="en-US" altLang="zh-TW" baseline="0" dirty="0"/>
              <a:t>0.1</a:t>
            </a:r>
            <a:r>
              <a:rPr lang="zh-TW" altLang="en-US" baseline="0" dirty="0"/>
              <a:t>秒，在壅擠的環境，或是攻擊者故意丟出許多假簽章，只要一秒超過</a:t>
            </a:r>
            <a:r>
              <a:rPr lang="en-US" altLang="zh-TW" baseline="0" dirty="0"/>
              <a:t>10</a:t>
            </a:r>
            <a:r>
              <a:rPr lang="zh-CN" altLang="en-US" baseline="0" dirty="0"/>
              <a:t>個，那就會來不及驗證了。</a:t>
            </a:r>
            <a:endParaRPr lang="en-US" altLang="zh-CN" baseline="0" dirty="0"/>
          </a:p>
          <a:p>
            <a:pPr marL="228600" indent="-228600">
              <a:buNone/>
            </a:pPr>
            <a:r>
              <a:rPr lang="zh-CN" altLang="en-US" baseline="0" dirty="0"/>
              <a:t>也需要額外的機制，檢查是否有車輛回報錯誤訊息。</a:t>
            </a:r>
            <a:endParaRPr lang="en-US" altLang="zh-CN" baseline="0" dirty="0"/>
          </a:p>
          <a:p>
            <a:pPr marL="228600" indent="-228600">
              <a:buNone/>
            </a:pPr>
            <a:r>
              <a:rPr lang="zh-CN" altLang="en-US" baseline="0" dirty="0"/>
              <a:t>隱私問題也仍然沒有完全解決。</a:t>
            </a:r>
            <a:endParaRPr lang="en-US" altLang="zh-CN" baseline="0" dirty="0"/>
          </a:p>
          <a:p>
            <a:pPr marL="228600" indent="-228600">
              <a:buNone/>
            </a:pPr>
            <a:endParaRPr lang="en-US" altLang="zh-CN" baseline="0" dirty="0"/>
          </a:p>
          <a:p>
            <a:pPr marL="228600" indent="-22860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EBD98-DD77-9946-9631-84251084AA6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313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ant" altLang="en-US" dirty="0"/>
              <a:t>這是一個</a:t>
            </a:r>
            <a:r>
              <a:rPr lang="en-US" altLang="zh-Hant" dirty="0"/>
              <a:t>event falsification</a:t>
            </a:r>
            <a:r>
              <a:rPr lang="zh-CN" altLang="en-US" dirty="0"/>
              <a:t>的例子。</a:t>
            </a:r>
            <a:r>
              <a:rPr lang="zh-CHT" altLang="en-US" dirty="0"/>
              <a:t>一個自私的駕駛可能會試圖欺騙其他車輛，發送假的塞車資訊</a:t>
            </a:r>
            <a:r>
              <a:rPr lang="zh-Hant" altLang="en-US" dirty="0"/>
              <a:t>。</a:t>
            </a:r>
            <a:endParaRPr lang="en-US" altLang="zh-Hant" dirty="0"/>
          </a:p>
          <a:p>
            <a:r>
              <a:rPr lang="zh-TW" altLang="en-US" dirty="0"/>
              <a:t>比如說這個紅車，他是一位自私的用路人，他今天看到前方其實還滿順暢的 但他就故意送出一個前方很壅塞的假情報說前方超多車，其他用路人都被騙，他自己就能享受空無一人的高速公路。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6F8E-3E3A-CC40-8D10-D58A276436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我們要討論的第一個</a:t>
            </a:r>
            <a:r>
              <a:rPr lang="en-US" altLang="zh-CN" dirty="0"/>
              <a:t>case study</a:t>
            </a:r>
            <a:r>
              <a:rPr lang="zh-CN" altLang="en-US" dirty="0"/>
              <a:t>是</a:t>
            </a:r>
            <a:r>
              <a:rPr lang="en-US" altLang="zh-CN" dirty="0"/>
              <a:t>smart home security</a:t>
            </a:r>
            <a:r>
              <a:rPr lang="zh-CN" altLang="en-US" dirty="0"/>
              <a:t>，也就是智慧家庭裡的安全議題。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7130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zh-CN" altLang="en-US" baseline="0" dirty="0"/>
              <a:t>如前所述，</a:t>
            </a:r>
            <a:r>
              <a:rPr lang="en-US" altLang="zh-CN" baseline="0" dirty="0"/>
              <a:t>VANET</a:t>
            </a:r>
            <a:r>
              <a:rPr lang="zh-CN" altLang="en-US" baseline="0" dirty="0"/>
              <a:t>訊息會使用數位簽章，確保攻擊者不能假冒合法的車輛，或是假冒他人身份。</a:t>
            </a:r>
            <a:endParaRPr lang="en-US" altLang="zh-CN" baseline="0" dirty="0"/>
          </a:p>
          <a:p>
            <a:pPr marL="228600" indent="-228600">
              <a:buNone/>
            </a:pPr>
            <a:r>
              <a:rPr lang="zh-CN" altLang="en-US" baseline="0" dirty="0"/>
              <a:t>然而</a:t>
            </a:r>
            <a:r>
              <a:rPr lang="zh-TW" altLang="en-US" baseline="0" dirty="0"/>
              <a:t>驗證數位簽章很花時間，因此本身會造成</a:t>
            </a:r>
            <a:r>
              <a:rPr lang="en-US" altLang="zh-TW" baseline="0" dirty="0"/>
              <a:t>denial of service</a:t>
            </a:r>
            <a:r>
              <a:rPr lang="zh-CN" altLang="en-US" baseline="0" dirty="0"/>
              <a:t>的問題</a:t>
            </a:r>
            <a:r>
              <a:rPr lang="zh-TW" altLang="en-US" baseline="0" dirty="0"/>
              <a:t>。</a:t>
            </a:r>
            <a:endParaRPr lang="en-US" altLang="zh-TW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2A646-D8D1-7042-9A2F-3E77B231491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2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最後，剛提到</a:t>
            </a:r>
            <a:r>
              <a:rPr lang="zh-CN" altLang="en-US" baseline="0" dirty="0"/>
              <a:t>定期更換憑證沒有完全解決隱私問題，為什麼呢？</a:t>
            </a:r>
            <a:endParaRPr lang="en-US" altLang="zh-CN" baseline="0" dirty="0"/>
          </a:p>
          <a:p>
            <a:r>
              <a:rPr lang="zh-CN" altLang="en-US" baseline="0" dirty="0"/>
              <a:t>主要的問題是，如果一輛車的新舊憑證可以被連結起來的話，那麼換新憑證也沒辦法提升隱私，因為還是會被知道是同一輛車。</a:t>
            </a:r>
            <a:endParaRPr lang="en-US" altLang="zh-CN" baseline="0" dirty="0"/>
          </a:p>
          <a:p>
            <a:r>
              <a:rPr lang="zh-CN" altLang="en-US" baseline="0" dirty="0"/>
              <a:t>所以什麼時候換憑證、在哪裡換憑證就很重要。例如有研究者提出要指定特定的</a:t>
            </a:r>
            <a:r>
              <a:rPr lang="en-US" altLang="zh-CN" baseline="0" dirty="0"/>
              <a:t>mix zone</a:t>
            </a:r>
            <a:r>
              <a:rPr lang="zh-CN" altLang="en-US" baseline="0" dirty="0"/>
              <a:t>，只有在車輛進入</a:t>
            </a:r>
            <a:r>
              <a:rPr lang="en-US" altLang="zh-CN" baseline="0" dirty="0"/>
              <a:t>mix zone</a:t>
            </a:r>
            <a:r>
              <a:rPr lang="zh-CN" altLang="en-US" baseline="0" dirty="0"/>
              <a:t>（如路口）且</a:t>
            </a:r>
            <a:r>
              <a:rPr lang="en-US" altLang="zh-CN" baseline="0" dirty="0"/>
              <a:t>mix</a:t>
            </a:r>
            <a:r>
              <a:rPr lang="zh-TW" altLang="en-US" baseline="0" dirty="0"/>
              <a:t> </a:t>
            </a:r>
            <a:r>
              <a:rPr lang="en-US" altLang="zh-TW" baseline="0" dirty="0"/>
              <a:t>zone</a:t>
            </a:r>
            <a:r>
              <a:rPr lang="zh-CN" altLang="en-US" baseline="0" dirty="0"/>
              <a:t>中有足夠多車輛時，才能更新憑證。確保不能輕易根據新舊憑證出現的時間和地點做連結。</a:t>
            </a:r>
            <a:endParaRPr lang="en-US" altLang="zh-CN" baseline="0" dirty="0"/>
          </a:p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69325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intelligent vehicle</a:t>
            </a:r>
            <a:r>
              <a:rPr lang="zh-CN" altLang="en-US" dirty="0"/>
              <a:t>中，除了網路連接之外，另一個重要面向就是</a:t>
            </a:r>
            <a:r>
              <a:rPr lang="en-US" altLang="zh-CN" dirty="0"/>
              <a:t>autonomy</a:t>
            </a:r>
            <a:r>
              <a:rPr lang="zh-CN" altLang="en-US" dirty="0"/>
              <a:t>自主、自駕了。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371825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a9dd1ddea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a9dd1ddea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雖然通稱是自駕，其實自動駕駛可分許多等級。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這裡放了</a:t>
            </a:r>
            <a:r>
              <a:rPr lang="en-US" altLang="zh-CN" dirty="0"/>
              <a:t>SAE</a:t>
            </a:r>
            <a:r>
              <a:rPr lang="zh-CN" altLang="en-US" dirty="0"/>
              <a:t>定義的</a:t>
            </a:r>
            <a:r>
              <a:rPr lang="en-US" altLang="zh-CN" dirty="0"/>
              <a:t>0-5</a:t>
            </a:r>
            <a:r>
              <a:rPr lang="zh-CN" altLang="en-US" dirty="0"/>
              <a:t>個等級給同學參考。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9537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a462388e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a462388e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https://en.wikipedia.org/wiki/Self-driving_car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1701293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a462388e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a462388e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Tesla Promises Full Level 5 Autonomy by End of 2019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48248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a9dd1ddea_1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a9dd1ddea_1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自駕車固然方便，然而許多人類駕駛對於自駕的</a:t>
            </a:r>
            <a:r>
              <a:rPr lang="en-US" altLang="zh-CN" dirty="0"/>
              <a:t>safety</a:t>
            </a:r>
            <a:r>
              <a:rPr lang="zh-CN" altLang="en-US" dirty="0"/>
              <a:t>和</a:t>
            </a:r>
            <a:r>
              <a:rPr lang="en-US" altLang="zh-CN" dirty="0"/>
              <a:t>security</a:t>
            </a:r>
            <a:r>
              <a:rPr lang="zh-CN" altLang="en-US" dirty="0"/>
              <a:t>仍持保留態度。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在</a:t>
            </a:r>
            <a:r>
              <a:rPr lang="en-US" altLang="zh-CN" dirty="0"/>
              <a:t>2018</a:t>
            </a:r>
            <a:r>
              <a:rPr lang="zh-CN" altLang="en-US" dirty="0"/>
              <a:t>年時，發生了第一起自駕車的意外。主因是</a:t>
            </a:r>
            <a:r>
              <a:rPr lang="en-US" altLang="zh-CN" dirty="0"/>
              <a:t>Tesla</a:t>
            </a:r>
            <a:r>
              <a:rPr lang="zh-CN" altLang="en-US" dirty="0"/>
              <a:t>的障礙偵測系統出錯，沒有偵測出前方的貨車。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34139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c882147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c882147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剛剛提的是意外的狀況。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但我們需要更近一步思考，由於自駕系統需接收外界資訊，並做出判斷，攻擊者是否能進一步濫用自駕系統，造成更大的損害呢？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答案是有機會的。有研究團隊探討是否能藉由操弄實體的物體（如交通號誌牌），使得</a:t>
            </a:r>
            <a:r>
              <a:rPr lang="en-US" altLang="zh-CN" dirty="0"/>
              <a:t>DNN</a:t>
            </a:r>
            <a:r>
              <a:rPr lang="zh-CN" altLang="en-US" dirty="0"/>
              <a:t>的分類器分類錯誤。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他們做了一個</a:t>
            </a:r>
            <a:r>
              <a:rPr lang="en-US" altLang="zh-CN" dirty="0"/>
              <a:t>proof of concept</a:t>
            </a:r>
            <a:r>
              <a:rPr lang="zh-CN" altLang="en-US" dirty="0"/>
              <a:t>的攻擊，如影片中所示，他們在交通號誌排上貼一些貼紙，當然貼紙的擺放方式是精算過的，使得車上的偵測系統會把</a:t>
            </a:r>
            <a:r>
              <a:rPr lang="en-US" altLang="zh-CN" dirty="0"/>
              <a:t>stop sign</a:t>
            </a:r>
            <a:r>
              <a:rPr lang="zh-CN" altLang="en-US" dirty="0"/>
              <a:t>看成是速限</a:t>
            </a:r>
            <a:r>
              <a:rPr lang="en-US" altLang="zh-CN" dirty="0"/>
              <a:t>45</a:t>
            </a:r>
            <a:r>
              <a:rPr lang="zh-TW" altLang="en-US" dirty="0"/>
              <a:t>的牌子。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59206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a9dd1ddea_1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a9dd1ddea_1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3167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接下來我們簡短討論無人機（或四軸飛行器）的資安議題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69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6084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9dd1ddea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9dd1ddea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智慧家庭是什麼呢？根據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Juniper Research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的報告，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「智慧家庭」是透過連網裝置在居家內外提供各種數位服務，以提升居家環境的便利與舒適等。當然「智慧」這個詞比較沒有那麼精確，目前智慧家庭強調的主要是設備能聯網並互相連接互動，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 owner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能透過友善的介面操作這些設備。目前熱門的平台包括三星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SmartThings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Home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、蘋果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HomeKit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D-Link Connect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29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a9dd1ddea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a9dd1ddea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Drone</a:t>
            </a:r>
            <a:r>
              <a:rPr lang="zh-CN" altLang="en-US" dirty="0"/>
              <a:t>大致的系統樣貌。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24636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a9dd1ddea_1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a9dd1ddea_1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9532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9dd1ddea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a9dd1ddea_1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由於無人機是用</a:t>
            </a:r>
            <a:r>
              <a:rPr lang="en-US" altLang="zh-CN" dirty="0"/>
              <a:t>GPS</a:t>
            </a:r>
            <a:r>
              <a:rPr lang="zh-CN" altLang="en-US" dirty="0"/>
              <a:t>定位，而一般民用的</a:t>
            </a:r>
            <a:r>
              <a:rPr lang="en-US" altLang="zh-CN" dirty="0"/>
              <a:t>GPS</a:t>
            </a:r>
            <a:r>
              <a:rPr lang="zh-CN" altLang="en-US" dirty="0"/>
              <a:t>訊號是沒有認證的，因此攻擊者若能夠送出假的</a:t>
            </a:r>
            <a:r>
              <a:rPr lang="en-US" altLang="zh-CN" dirty="0"/>
              <a:t>GPS</a:t>
            </a:r>
            <a:r>
              <a:rPr lang="zh-CN" altLang="en-US" dirty="0"/>
              <a:t>訊號蓋台，就能夠挾持無人機。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685353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c8821473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c8821473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也有研究團隊試圖透過發出與無人機內部元件的共振頻率相同的</a:t>
            </a:r>
            <a:r>
              <a:rPr lang="en-US" altLang="zh-CN" dirty="0"/>
              <a:t>noise</a:t>
            </a:r>
            <a:r>
              <a:rPr lang="zh-CN" altLang="en-US" dirty="0"/>
              <a:t>，藉此干擾無人機的操作。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3182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a462388e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a462388e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剛剛兩個攻擊是從攻擊者試圖攻擊無人機的角度思考。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另一方面來說，若無人機本身是惡意的呢？要如何防範？例如無人機可能會闖入禁航區，對飛安會造成很大的危害。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一般出廠的無人機會內建限航和禁航的區域，如圖上紅色的框框就是機場禁航區，</a:t>
            </a:r>
            <a:r>
              <a:rPr lang="zh-TW" dirty="0"/>
              <a:t>藍色</a:t>
            </a:r>
            <a:r>
              <a:rPr lang="zh-TW" altLang="en-US" dirty="0"/>
              <a:t>是</a:t>
            </a:r>
            <a:r>
              <a:rPr lang="zh-TW" dirty="0"/>
              <a:t>限飛 60m 以下</a:t>
            </a:r>
            <a:r>
              <a:rPr lang="zh-TW" altLang="en-US" dirty="0"/>
              <a:t>，</a:t>
            </a:r>
            <a:r>
              <a:rPr lang="zh-TW" dirty="0"/>
              <a:t>粉色</a:t>
            </a:r>
            <a:r>
              <a:rPr lang="zh-TW" altLang="en-US" dirty="0"/>
              <a:t>是</a:t>
            </a:r>
            <a:r>
              <a:rPr lang="zh-TW" dirty="0"/>
              <a:t>日夜限航區</a:t>
            </a:r>
            <a:r>
              <a:rPr lang="zh-TW" altLang="en-US" dirty="0"/>
              <a:t>，</a:t>
            </a:r>
            <a:r>
              <a:rPr lang="zh-TW" dirty="0"/>
              <a:t>淺藍</a:t>
            </a:r>
            <a:r>
              <a:rPr lang="zh-TW" altLang="en-US" dirty="0"/>
              <a:t>是</a:t>
            </a:r>
            <a:r>
              <a:rPr lang="zh-TW" dirty="0"/>
              <a:t>其他禁航區</a:t>
            </a:r>
            <a:r>
              <a:rPr lang="zh-TW" altLang="en-US" dirty="0"/>
              <a:t>。</a:t>
            </a:r>
            <a:r>
              <a:rPr lang="zh-CN" altLang="en-US" dirty="0"/>
              <a:t>但若攻擊者做了修改，無視規定，可能就需要用上述的“攻擊”方式，強制把無人機迫降了。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34999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另一個當無人機本身可能是惡意的時會有的問題，是所謂的</a:t>
            </a:r>
            <a:r>
              <a:rPr lang="en-US" altLang="zh-CN" dirty="0"/>
              <a:t>Open Skies Problem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現在許多公司希望利用無人機做更多的應用，如送貨、居家安全監控等。在</a:t>
            </a:r>
            <a:r>
              <a:rPr lang="en-US" altLang="zh-CN" dirty="0"/>
              <a:t>Open Skies policy</a:t>
            </a:r>
            <a:r>
              <a:rPr lang="zh-CN" altLang="en-US" dirty="0"/>
              <a:t>之下，無人機現在也能能飛進市區、飛到人口稠密之處了。然而這個也加深了侵犯隱私的疑慮。</a:t>
            </a:r>
            <a:endParaRPr lang="en-US" altLang="zh-CN" dirty="0"/>
          </a:p>
          <a:p>
            <a:r>
              <a:rPr lang="zh-CN" altLang="en-US" dirty="0"/>
              <a:t>例如說圖</a:t>
            </a:r>
            <a:r>
              <a:rPr lang="en-US" altLang="zh-CN" dirty="0"/>
              <a:t>a</a:t>
            </a:r>
            <a:r>
              <a:rPr lang="zh-CN" altLang="en-US" dirty="0"/>
              <a:t>裡面，黃框中的無人機，是在幫路人自拍呢？還是在偷看大樓住戶？其實很難判斷。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015793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最後一個部分是</a:t>
            </a:r>
            <a:r>
              <a:rPr lang="en-US" altLang="zh-CN" dirty="0"/>
              <a:t>voice-controlled device</a:t>
            </a:r>
            <a:r>
              <a:rPr lang="zh-CN" altLang="en-US" dirty="0"/>
              <a:t>的資安議題。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56551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什麼是</a:t>
            </a:r>
            <a:r>
              <a:rPr lang="en-US" altLang="zh-CN" dirty="0"/>
              <a:t>voice controlled device</a:t>
            </a:r>
            <a:r>
              <a:rPr lang="zh-CN" altLang="en-US" dirty="0"/>
              <a:t>呢？</a:t>
            </a:r>
            <a:endParaRPr lang="en-US" altLang="zh-CN" dirty="0"/>
          </a:p>
          <a:p>
            <a:r>
              <a:rPr lang="zh-TW" altLang="en-US" dirty="0"/>
              <a:t>就是使用者可以通過語音命令進行互動的設備</a:t>
            </a:r>
            <a:r>
              <a:rPr lang="en-US" altLang="zh-TW" dirty="0"/>
              <a:t>/</a:t>
            </a:r>
            <a:r>
              <a:rPr lang="zh-CN" altLang="en-US" dirty="0"/>
              <a:t>服務</a:t>
            </a:r>
            <a:r>
              <a:rPr lang="zh-TW" altLang="en-US" dirty="0"/>
              <a:t>，像是</a:t>
            </a:r>
            <a:r>
              <a:rPr lang="en-US" dirty="0"/>
              <a:t>Amazon </a:t>
            </a:r>
            <a:r>
              <a:rPr lang="en-US" dirty="0" err="1"/>
              <a:t>Alexa、Google</a:t>
            </a:r>
            <a:r>
              <a:rPr lang="en-US" dirty="0"/>
              <a:t> </a:t>
            </a:r>
            <a:r>
              <a:rPr lang="en-US" dirty="0" err="1"/>
              <a:t>Echo、Apple</a:t>
            </a:r>
            <a:r>
              <a:rPr lang="en-US" dirty="0"/>
              <a:t> </a:t>
            </a:r>
            <a:r>
              <a:rPr lang="en-US" dirty="0" err="1"/>
              <a:t>Siri、Microsoft</a:t>
            </a:r>
            <a:r>
              <a:rPr lang="en-US" dirty="0"/>
              <a:t> Cortana</a:t>
            </a:r>
            <a:r>
              <a:rPr lang="zh-CN" altLang="en-US" dirty="0"/>
              <a:t>等，都是有名廠牌。使用者可以</a:t>
            </a:r>
            <a:r>
              <a:rPr lang="zh-TW" altLang="en-US" dirty="0"/>
              <a:t>詢問資訊（例如，今天天氣如何？），下訂單，甚至透過它控制其他設備（例如，打開電視）。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764581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VCD</a:t>
            </a:r>
            <a:r>
              <a:rPr lang="zh-CN" altLang="en-US" dirty="0"/>
              <a:t>有什麼可能被濫用或攻擊的地方呢？</a:t>
            </a:r>
            <a:endParaRPr lang="en-US" altLang="zh-CN" dirty="0"/>
          </a:p>
          <a:p>
            <a:r>
              <a:rPr lang="zh-CN" altLang="en-US" dirty="0"/>
              <a:t>首先是目前的</a:t>
            </a:r>
            <a:r>
              <a:rPr lang="en-US" altLang="zh-CN" dirty="0"/>
              <a:t>VCD</a:t>
            </a:r>
            <a:r>
              <a:rPr lang="zh-CN" altLang="en-US" dirty="0"/>
              <a:t>沒有特別做身份認證，因此只要聲音夠大，就能對</a:t>
            </a:r>
            <a:r>
              <a:rPr lang="en-US" altLang="zh-CN" dirty="0"/>
              <a:t>VCD</a:t>
            </a:r>
            <a:r>
              <a:rPr lang="zh-CN" altLang="en-US" dirty="0"/>
              <a:t>下指令。</a:t>
            </a:r>
            <a:endParaRPr lang="en-US" altLang="zh-CN" dirty="0"/>
          </a:p>
          <a:p>
            <a:r>
              <a:rPr lang="zh-CN" altLang="en-US" dirty="0"/>
              <a:t>這個特性也造成一些溫馨有趣的小故事，例如有小朋友跟</a:t>
            </a:r>
            <a:r>
              <a:rPr lang="en-US" altLang="zh-CN" dirty="0"/>
              <a:t>Alexa</a:t>
            </a:r>
            <a:r>
              <a:rPr lang="zh-CN" altLang="en-US" dirty="0"/>
              <a:t>許願買了城堡。</a:t>
            </a:r>
            <a:endParaRPr lang="en-US" altLang="zh-CN" dirty="0"/>
          </a:p>
          <a:p>
            <a:r>
              <a:rPr lang="zh-CN" altLang="en-US" dirty="0"/>
              <a:t>甚至在新聞台播出這個溫馨小故事，以及小朋友的童言童語後，許多人家裡的</a:t>
            </a:r>
            <a:r>
              <a:rPr lang="en-US" altLang="zh-CN" dirty="0"/>
              <a:t>Alexa</a:t>
            </a:r>
            <a:r>
              <a:rPr lang="zh-CN" altLang="en-US" dirty="0"/>
              <a:t>也從電視上接到訂單。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711041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漸漸就有人發現可以濫用這樣的特性。</a:t>
            </a:r>
            <a:endParaRPr lang="en-US" altLang="zh-CN" dirty="0"/>
          </a:p>
          <a:p>
            <a:r>
              <a:rPr lang="zh-CN" altLang="en-US" dirty="0"/>
              <a:t>例如說</a:t>
            </a:r>
            <a:r>
              <a:rPr lang="en-US" dirty="0"/>
              <a:t>Burger kings</a:t>
            </a:r>
            <a:r>
              <a:rPr lang="zh-CN" altLang="en-US" dirty="0"/>
              <a:t>曾經出了一隻廣告，廣告的內容很短，但是會觸發</a:t>
            </a:r>
            <a:r>
              <a:rPr lang="en-US" altLang="zh-CN" dirty="0"/>
              <a:t>Google</a:t>
            </a:r>
            <a:r>
              <a:rPr lang="zh-CN" altLang="en-US" dirty="0"/>
              <a:t>語音助理，解釋什麼是華堡，節省廣告經費。</a:t>
            </a:r>
            <a:endParaRPr lang="en-US" altLang="zh-CN" dirty="0"/>
          </a:p>
          <a:p>
            <a:r>
              <a:rPr lang="zh-CN" altLang="en-US" dirty="0"/>
              <a:t>但因為反彈很大，所以廣告就下架了。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79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3195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a9dd1ddea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a9dd1ddea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許多傳統的家電器具現今都有能聯網的版本，如投影片上左邊的</a:t>
            </a:r>
            <a:r>
              <a:rPr lang="en-US" altLang="zh-CN" dirty="0"/>
              <a:t>smart pan</a:t>
            </a:r>
            <a:r>
              <a:rPr lang="zh-CN" altLang="en-US" dirty="0"/>
              <a:t>，和右邊的可遠端監控和控制的咖啡壺。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81207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剛剛都還算有趣的例子。但是，壞人只要聲音大到被</a:t>
            </a:r>
            <a:r>
              <a:rPr lang="en-US" altLang="zh-CN" dirty="0"/>
              <a:t>VCD</a:t>
            </a:r>
            <a:r>
              <a:rPr lang="zh-CN" altLang="en-US" dirty="0"/>
              <a:t>收到，也就能任意下指令。</a:t>
            </a:r>
            <a:endParaRPr lang="en-US" altLang="zh-CN" dirty="0"/>
          </a:p>
          <a:p>
            <a:r>
              <a:rPr lang="zh-CN" altLang="en-US" dirty="0"/>
              <a:t>若你的語音助理有和其他設備或服務連動，那麼你能做到的，攻擊者也都做得到了。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58916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同學可能想說，這樣大聲叫囂很容易被發現吧。</a:t>
            </a:r>
            <a:endParaRPr lang="en-US" altLang="zh-CN" dirty="0"/>
          </a:p>
          <a:p>
            <a:r>
              <a:rPr lang="zh-CN" altLang="en-US" dirty="0"/>
              <a:t>的確，但研究員發現，攻擊能進一步進化，把指令藏在背景雜訊裡、人類聽不到的海豚音裡、甚至是歌曲裡，這樣就很難被受害者發現。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56357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接下來我們要討論一個特定的</a:t>
            </a:r>
            <a:r>
              <a:rPr lang="en-US" altLang="zh-CN" dirty="0"/>
              <a:t>VCD</a:t>
            </a:r>
            <a:r>
              <a:rPr lang="zh-CN" altLang="en-US" dirty="0"/>
              <a:t>平台，</a:t>
            </a:r>
            <a:r>
              <a:rPr lang="en-US" altLang="zh-CN" dirty="0"/>
              <a:t>Alexa Skills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Alexa</a:t>
            </a:r>
            <a:r>
              <a:rPr lang="zh-CN" altLang="en-US" dirty="0"/>
              <a:t>就像是手機平台，</a:t>
            </a:r>
            <a:r>
              <a:rPr lang="en-US" altLang="zh-CN" dirty="0"/>
              <a:t>Skills</a:t>
            </a:r>
            <a:r>
              <a:rPr lang="zh-CN" altLang="en-US" dirty="0"/>
              <a:t>就像是手機的</a:t>
            </a:r>
            <a:r>
              <a:rPr lang="en-US" altLang="zh-CN" dirty="0"/>
              <a:t>apps</a:t>
            </a:r>
            <a:r>
              <a:rPr lang="zh-CN" altLang="en-US" dirty="0"/>
              <a:t>。第三方可以撰寫</a:t>
            </a:r>
            <a:r>
              <a:rPr lang="en-US" altLang="zh-CN" dirty="0"/>
              <a:t>Skill</a:t>
            </a:r>
            <a:r>
              <a:rPr lang="zh-CN" altLang="en-US" dirty="0"/>
              <a:t>應用程式透過</a:t>
            </a:r>
            <a:r>
              <a:rPr lang="en-US" altLang="zh-CN" dirty="0"/>
              <a:t>Alexa</a:t>
            </a:r>
            <a:r>
              <a:rPr lang="zh-CN" altLang="en-US" dirty="0"/>
              <a:t>的語音服務，和使用者互動。</a:t>
            </a:r>
            <a:endParaRPr lang="en-US" altLang="zh-CN" dirty="0"/>
          </a:p>
          <a:p>
            <a:r>
              <a:rPr lang="zh-CN" altLang="en-US" dirty="0"/>
              <a:t>但</a:t>
            </a:r>
            <a:r>
              <a:rPr lang="en-US" altLang="zh-CN" dirty="0"/>
              <a:t>Skill</a:t>
            </a:r>
            <a:r>
              <a:rPr lang="zh-CN" altLang="en-US" dirty="0"/>
              <a:t>和手機</a:t>
            </a:r>
            <a:r>
              <a:rPr lang="en-US" altLang="zh-CN" dirty="0"/>
              <a:t>app</a:t>
            </a:r>
            <a:r>
              <a:rPr lang="zh-CN" altLang="en-US" dirty="0"/>
              <a:t>有一個很大的不同點，就是使用者需要主動安裝手機</a:t>
            </a:r>
            <a:r>
              <a:rPr lang="en-US" altLang="zh-CN" dirty="0"/>
              <a:t>app</a:t>
            </a:r>
            <a:r>
              <a:rPr lang="zh-CN" altLang="en-US" dirty="0"/>
              <a:t>，但是</a:t>
            </a:r>
            <a:r>
              <a:rPr lang="en-US" altLang="zh-CN" dirty="0"/>
              <a:t>Skill</a:t>
            </a:r>
            <a:r>
              <a:rPr lang="zh-CN" altLang="en-US" dirty="0"/>
              <a:t>是不需要安裝的，所有發佈在</a:t>
            </a:r>
            <a:r>
              <a:rPr lang="en-US" altLang="zh-CN" dirty="0"/>
              <a:t>Alexa</a:t>
            </a:r>
            <a:r>
              <a:rPr lang="zh-CN" altLang="en-US" dirty="0"/>
              <a:t>上的</a:t>
            </a:r>
            <a:r>
              <a:rPr lang="en-US" altLang="zh-CN" dirty="0"/>
              <a:t>Skill</a:t>
            </a:r>
            <a:r>
              <a:rPr lang="zh-CN" altLang="en-US" dirty="0"/>
              <a:t>都有可能被觸發。</a:t>
            </a:r>
            <a:endParaRPr lang="en-US" altLang="zh-CN" dirty="0"/>
          </a:p>
          <a:p>
            <a:endParaRPr lang="en-US" altLang="zh-CN" dirty="0"/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7907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舉例來說，這裡有兩個</a:t>
            </a:r>
            <a:r>
              <a:rPr lang="en-US" altLang="zh-CN" dirty="0"/>
              <a:t>Alexa Skill</a:t>
            </a:r>
            <a:r>
              <a:rPr lang="zh-CN" altLang="en-US" dirty="0"/>
              <a:t>程式。</a:t>
            </a:r>
            <a:endParaRPr lang="en-US" altLang="zh-CN" dirty="0"/>
          </a:p>
          <a:p>
            <a:r>
              <a:rPr lang="zh-CN" altLang="en-US" dirty="0"/>
              <a:t>因為</a:t>
            </a:r>
            <a:r>
              <a:rPr lang="en-US" altLang="zh-CN" dirty="0"/>
              <a:t>Skill</a:t>
            </a:r>
            <a:r>
              <a:rPr lang="zh-CN" altLang="en-US" dirty="0"/>
              <a:t>是透過語音觸發的，所以</a:t>
            </a:r>
            <a:r>
              <a:rPr lang="en-US" dirty="0"/>
              <a:t>Skill</a:t>
            </a:r>
            <a:r>
              <a:rPr lang="zh-CN" altLang="en-US" dirty="0"/>
              <a:t>的特色是，開發者要指定要觸發的詞語是什麼。（像是要跟</a:t>
            </a:r>
            <a:r>
              <a:rPr lang="en-US" altLang="zh-CN" dirty="0"/>
              <a:t>Siri</a:t>
            </a:r>
            <a:r>
              <a:rPr lang="zh-CN" altLang="en-US" dirty="0"/>
              <a:t>說話要先說</a:t>
            </a:r>
            <a:r>
              <a:rPr lang="en-US" altLang="zh-CN" dirty="0"/>
              <a:t>hey </a:t>
            </a:r>
            <a:r>
              <a:rPr lang="en-US" altLang="zh-CN" dirty="0" err="1"/>
              <a:t>siri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這裡的</a:t>
            </a:r>
            <a:r>
              <a:rPr lang="en-US" altLang="zh-CN" dirty="0"/>
              <a:t>Fish Geek</a:t>
            </a:r>
            <a:r>
              <a:rPr lang="zh-CN" altLang="en-US" dirty="0"/>
              <a:t>的觸發語句是</a:t>
            </a:r>
            <a:r>
              <a:rPr lang="en-US" altLang="zh-CN" dirty="0"/>
              <a:t> “Alexa ask Fish Geek to tell me a fact”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然而這樣的語音觸發詞句很容易有混淆，例如下方的</a:t>
            </a:r>
            <a:r>
              <a:rPr lang="en-US" altLang="zh-CN" dirty="0"/>
              <a:t>Phish Geek</a:t>
            </a:r>
            <a:r>
              <a:rPr lang="zh-CN" altLang="en-US" dirty="0"/>
              <a:t>，故意使用很相似的觸發詞，但可能其實是完全不同的程式。</a:t>
            </a:r>
            <a:endParaRPr lang="en-US" altLang="zh-CN" dirty="0"/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77051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這個研究團隊發現許多容易混淆的字詞。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42424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他們也調查了</a:t>
            </a:r>
            <a:r>
              <a:rPr lang="en-US" altLang="zh-CN" dirty="0"/>
              <a:t>Alexa</a:t>
            </a:r>
            <a:r>
              <a:rPr lang="zh-CN" altLang="en-US" dirty="0"/>
              <a:t>上面目前的</a:t>
            </a:r>
            <a:r>
              <a:rPr lang="en-US" altLang="zh-CN" dirty="0"/>
              <a:t>Skills</a:t>
            </a:r>
            <a:r>
              <a:rPr lang="zh-CN" altLang="en-US" dirty="0"/>
              <a:t>，發現一些有趣的現象。</a:t>
            </a:r>
            <a:endParaRPr lang="en-US" altLang="zh-CN" dirty="0"/>
          </a:p>
          <a:p>
            <a:r>
              <a:rPr lang="zh-CN" altLang="en-US" dirty="0"/>
              <a:t>例如說上面有</a:t>
            </a:r>
            <a:r>
              <a:rPr lang="en-US" altLang="zh-CN" dirty="0"/>
              <a:t>66</a:t>
            </a:r>
            <a:r>
              <a:rPr lang="zh-CN" altLang="en-US" dirty="0"/>
              <a:t>個</a:t>
            </a:r>
            <a:r>
              <a:rPr lang="en-US" altLang="zh-CN" dirty="0"/>
              <a:t>Skills</a:t>
            </a:r>
            <a:r>
              <a:rPr lang="zh-CN" altLang="en-US" dirty="0"/>
              <a:t>都叫</a:t>
            </a:r>
            <a:r>
              <a:rPr lang="en-US" altLang="zh-CN" dirty="0"/>
              <a:t>cat facts</a:t>
            </a:r>
            <a:r>
              <a:rPr lang="zh-CN" altLang="en-US" dirty="0"/>
              <a:t>，還有一些相似的例如</a:t>
            </a:r>
            <a:r>
              <a:rPr lang="en-US" altLang="zh-CN" dirty="0"/>
              <a:t>cat fact</a:t>
            </a:r>
            <a:r>
              <a:rPr lang="zh-CN" altLang="en-US" dirty="0"/>
              <a:t>和</a:t>
            </a:r>
            <a:r>
              <a:rPr lang="en-US" altLang="zh-CN" dirty="0"/>
              <a:t>funny cat facts</a:t>
            </a:r>
            <a:r>
              <a:rPr lang="zh-CN" altLang="en-US" dirty="0"/>
              <a:t>。當使用者說</a:t>
            </a:r>
            <a:r>
              <a:rPr lang="en-US" altLang="zh-CN" dirty="0"/>
              <a:t>tell me funny cat facts</a:t>
            </a:r>
            <a:r>
              <a:rPr lang="zh-CN" altLang="en-US" dirty="0"/>
              <a:t>時，</a:t>
            </a:r>
            <a:r>
              <a:rPr lang="en-US" dirty="0"/>
              <a:t>﻿</a:t>
            </a:r>
            <a:r>
              <a:rPr lang="zh-CN" altLang="en-US" dirty="0"/>
              <a:t>被</a:t>
            </a:r>
            <a:r>
              <a:rPr lang="en-US" altLang="zh-CN" dirty="0"/>
              <a:t>trigger</a:t>
            </a:r>
            <a:r>
              <a:rPr lang="zh-CN" altLang="en-US" dirty="0"/>
              <a:t>的是</a:t>
            </a:r>
            <a:r>
              <a:rPr lang="en-US" altLang="zh-CN" dirty="0"/>
              <a:t>funny cat facts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68920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壞人可以濫用這個特性，造成混淆，或是用比較長的</a:t>
            </a:r>
            <a:r>
              <a:rPr lang="en-US" altLang="zh-CN" dirty="0"/>
              <a:t>trigger</a:t>
            </a:r>
            <a:r>
              <a:rPr lang="zh-CN" altLang="en-US" dirty="0"/>
              <a:t>詞，劫持別的</a:t>
            </a:r>
            <a:r>
              <a:rPr lang="en-US" altLang="zh-CN" dirty="0"/>
              <a:t>Skill</a:t>
            </a:r>
            <a:r>
              <a:rPr lang="zh-CN" altLang="en-US" dirty="0"/>
              <a:t>的使用者。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272795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在這個單元中，我們探討了數個物聯網應用中的資安及隱私議題。</a:t>
            </a:r>
            <a:endParaRPr lang="en-US" altLang="zh-CN" dirty="0"/>
          </a:p>
          <a:p>
            <a:r>
              <a:rPr lang="zh-CN" altLang="en-US" dirty="0"/>
              <a:t>新的應用會帶來新的攻擊手法，</a:t>
            </a:r>
            <a:r>
              <a:rPr lang="zh-TW" altLang="en-US" dirty="0"/>
              <a:t>與其事後修補，若能在設計階段時就把資安納入考量，會減少許多</a:t>
            </a:r>
            <a:r>
              <a:rPr lang="zh-TW" altLang="en-US"/>
              <a:t>成本。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231E1-39E9-8949-9548-4DEDC12D49CA}" type="slidenum">
              <a:rPr kumimoji="1" lang="zh-TW" altLang="en-US" smtClean="0"/>
              <a:t>87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391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9dd1dde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a9dd1dde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這裡還有更多傳統的家電變得更智慧的例子，給同學參考。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925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869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983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505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altLang="zh-TW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151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altLang="zh-TW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235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41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49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140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341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175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774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98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78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oto Sans CJK TC Light" panose="020B0300000000000000" pitchFamily="34" charset="-128"/>
                <a:ea typeface="Noto Sans CJK TC Light" panose="020B0300000000000000" pitchFamily="34" charset="-128"/>
              </a:defRPr>
            </a:lvl1pPr>
          </a:lstStyle>
          <a:p>
            <a:r>
              <a:rPr kumimoji="1" lang="zh-TW" altLang="en-US" dirty="0"/>
              <a:t>物聯網通訊與網路安全技術 </a:t>
            </a:r>
            <a:r>
              <a:rPr kumimoji="1" lang="en-US" altLang="zh-TW" dirty="0"/>
              <a:t>| </a:t>
            </a:r>
            <a:r>
              <a:rPr kumimoji="1" lang="zh-TW" altLang="en-US" dirty="0"/>
              <a:t>物聯網應用的安全與隱私議題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CA4E-BCA4-DE44-85E9-DF7BE9BA361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892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Noto Sans Light" panose="020B0402040504020204" pitchFamily="34" charset="0"/>
          <a:ea typeface="Noto Sans CJK TC Light" panose="020B03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chsiao@csie.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fttt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8Cn47L8FRQ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8Cn47L8FRQ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tsecurity.eecs.umich.edu/#roadsigns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tsecurity.eecs.umich.edu/#roadsigns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tsecurity.engin.umich.edu/physical-adversarial-examples-for-object-detectors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6RZ5KqSVc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enigma2017/conference-program/presentation/ki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icQwducz68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hyperlink" Target="https://youtu.be/9PVaDpMsyQE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view/commandersong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voicevpasec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4800" dirty="0"/>
              <a:t>物聯網應用中的安全與隱私議題</a:t>
            </a:r>
            <a:br>
              <a:rPr lang="en-US" altLang="zh-CN" sz="4800" dirty="0"/>
            </a:br>
            <a:r>
              <a:rPr lang="en-US" altLang="zh-TW" sz="4800" dirty="0"/>
              <a:t>Security and Privacy Issues in IoT Applications</a:t>
            </a:r>
            <a:endParaRPr lang="zh-TW" altLang="en-US" sz="4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9144000" cy="1371600"/>
          </a:xfrm>
        </p:spPr>
        <p:txBody>
          <a:bodyPr>
            <a:normAutofit/>
          </a:bodyPr>
          <a:lstStyle/>
          <a:p>
            <a:r>
              <a:rPr lang="en-US" altLang="zh-TW" dirty="0"/>
              <a:t>National Taiwan University</a:t>
            </a:r>
          </a:p>
          <a:p>
            <a:r>
              <a:rPr lang="en-US" altLang="zh-TW" dirty="0"/>
              <a:t>Hsu-Chun Hsiao</a:t>
            </a:r>
          </a:p>
          <a:p>
            <a:r>
              <a:rPr lang="en-US" altLang="zh-TW" dirty="0">
                <a:hlinkClick r:id="rId3"/>
              </a:rPr>
              <a:t>hchsiao@csie.ntu.edu.tw</a:t>
            </a:r>
            <a:r>
              <a:rPr lang="en-US" altLang="zh-TW" dirty="0"/>
              <a:t> </a:t>
            </a:r>
            <a:endParaRPr lang="zh-TW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837FE-B568-A845-9C87-773D54BD7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061" y="5523376"/>
            <a:ext cx="2384668" cy="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6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BDE113A-F68D-0447-B4CD-BBA64CF9E635}"/>
              </a:ext>
            </a:extLst>
          </p:cNvPr>
          <p:cNvCxnSpPr/>
          <p:nvPr/>
        </p:nvCxnSpPr>
        <p:spPr>
          <a:xfrm flipV="1">
            <a:off x="4626759" y="4240243"/>
            <a:ext cx="829953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6B47DCFF-E325-B24C-9B99-F4EA692E6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95" y="3901402"/>
            <a:ext cx="297170" cy="2971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86" y="0"/>
            <a:ext cx="2734656" cy="2734656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V="1">
            <a:off x="6491576" y="4199734"/>
            <a:ext cx="1261090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8026174" y="3341816"/>
            <a:ext cx="1577387" cy="3097045"/>
            <a:chOff x="6250005" y="2413597"/>
            <a:chExt cx="1577387" cy="3097045"/>
          </a:xfrm>
        </p:grpSpPr>
        <p:sp>
          <p:nvSpPr>
            <p:cNvPr id="40" name="phone"/>
            <p:cNvSpPr>
              <a:spLocks noEditPoints="1"/>
            </p:cNvSpPr>
            <p:nvPr/>
          </p:nvSpPr>
          <p:spPr bwMode="auto">
            <a:xfrm>
              <a:off x="6309292" y="2413597"/>
              <a:ext cx="1518100" cy="2553168"/>
            </a:xfrm>
            <a:custGeom>
              <a:avLst/>
              <a:gdLst>
                <a:gd name="T0" fmla="*/ 964 w 1981"/>
                <a:gd name="T1" fmla="*/ 2996 h 3330"/>
                <a:gd name="T2" fmla="*/ 919 w 1981"/>
                <a:gd name="T3" fmla="*/ 3017 h 3330"/>
                <a:gd name="T4" fmla="*/ 888 w 1981"/>
                <a:gd name="T5" fmla="*/ 3056 h 3330"/>
                <a:gd name="T6" fmla="*/ 875 w 1981"/>
                <a:gd name="T7" fmla="*/ 3105 h 3330"/>
                <a:gd name="T8" fmla="*/ 888 w 1981"/>
                <a:gd name="T9" fmla="*/ 3154 h 3330"/>
                <a:gd name="T10" fmla="*/ 919 w 1981"/>
                <a:gd name="T11" fmla="*/ 3193 h 3330"/>
                <a:gd name="T12" fmla="*/ 964 w 1981"/>
                <a:gd name="T13" fmla="*/ 3215 h 3330"/>
                <a:gd name="T14" fmla="*/ 1017 w 1981"/>
                <a:gd name="T15" fmla="*/ 3215 h 3330"/>
                <a:gd name="T16" fmla="*/ 1062 w 1981"/>
                <a:gd name="T17" fmla="*/ 3193 h 3330"/>
                <a:gd name="T18" fmla="*/ 1094 w 1981"/>
                <a:gd name="T19" fmla="*/ 3154 h 3330"/>
                <a:gd name="T20" fmla="*/ 1106 w 1981"/>
                <a:gd name="T21" fmla="*/ 3105 h 3330"/>
                <a:gd name="T22" fmla="*/ 1094 w 1981"/>
                <a:gd name="T23" fmla="*/ 3056 h 3330"/>
                <a:gd name="T24" fmla="*/ 1062 w 1981"/>
                <a:gd name="T25" fmla="*/ 3017 h 3330"/>
                <a:gd name="T26" fmla="*/ 1017 w 1981"/>
                <a:gd name="T27" fmla="*/ 2996 h 3330"/>
                <a:gd name="T28" fmla="*/ 160 w 1981"/>
                <a:gd name="T29" fmla="*/ 357 h 3330"/>
                <a:gd name="T30" fmla="*/ 1821 w 1981"/>
                <a:gd name="T31" fmla="*/ 2914 h 3330"/>
                <a:gd name="T32" fmla="*/ 160 w 1981"/>
                <a:gd name="T33" fmla="*/ 357 h 3330"/>
                <a:gd name="T34" fmla="*/ 737 w 1981"/>
                <a:gd name="T35" fmla="*/ 164 h 3330"/>
                <a:gd name="T36" fmla="*/ 721 w 1981"/>
                <a:gd name="T37" fmla="*/ 179 h 3330"/>
                <a:gd name="T38" fmla="*/ 721 w 1981"/>
                <a:gd name="T39" fmla="*/ 200 h 3330"/>
                <a:gd name="T40" fmla="*/ 737 w 1981"/>
                <a:gd name="T41" fmla="*/ 214 h 3330"/>
                <a:gd name="T42" fmla="*/ 1234 w 1981"/>
                <a:gd name="T43" fmla="*/ 216 h 3330"/>
                <a:gd name="T44" fmla="*/ 1254 w 1981"/>
                <a:gd name="T45" fmla="*/ 209 h 3330"/>
                <a:gd name="T46" fmla="*/ 1262 w 1981"/>
                <a:gd name="T47" fmla="*/ 190 h 3330"/>
                <a:gd name="T48" fmla="*/ 1254 w 1981"/>
                <a:gd name="T49" fmla="*/ 171 h 3330"/>
                <a:gd name="T50" fmla="*/ 1234 w 1981"/>
                <a:gd name="T51" fmla="*/ 162 h 3330"/>
                <a:gd name="T52" fmla="*/ 230 w 1981"/>
                <a:gd name="T53" fmla="*/ 0 h 3330"/>
                <a:gd name="T54" fmla="*/ 1788 w 1981"/>
                <a:gd name="T55" fmla="*/ 3 h 3330"/>
                <a:gd name="T56" fmla="*/ 1857 w 1981"/>
                <a:gd name="T57" fmla="*/ 25 h 3330"/>
                <a:gd name="T58" fmla="*/ 1914 w 1981"/>
                <a:gd name="T59" fmla="*/ 67 h 3330"/>
                <a:gd name="T60" fmla="*/ 1955 w 1981"/>
                <a:gd name="T61" fmla="*/ 122 h 3330"/>
                <a:gd name="T62" fmla="*/ 1978 w 1981"/>
                <a:gd name="T63" fmla="*/ 189 h 3330"/>
                <a:gd name="T64" fmla="*/ 1981 w 1981"/>
                <a:gd name="T65" fmla="*/ 3105 h 3330"/>
                <a:gd name="T66" fmla="*/ 1970 w 1981"/>
                <a:gd name="T67" fmla="*/ 3176 h 3330"/>
                <a:gd name="T68" fmla="*/ 1937 w 1981"/>
                <a:gd name="T69" fmla="*/ 3237 h 3330"/>
                <a:gd name="T70" fmla="*/ 1887 w 1981"/>
                <a:gd name="T71" fmla="*/ 3287 h 3330"/>
                <a:gd name="T72" fmla="*/ 1824 w 1981"/>
                <a:gd name="T73" fmla="*/ 3319 h 3330"/>
                <a:gd name="T74" fmla="*/ 1751 w 1981"/>
                <a:gd name="T75" fmla="*/ 3330 h 3330"/>
                <a:gd name="T76" fmla="*/ 193 w 1981"/>
                <a:gd name="T77" fmla="*/ 3327 h 3330"/>
                <a:gd name="T78" fmla="*/ 125 w 1981"/>
                <a:gd name="T79" fmla="*/ 3305 h 3330"/>
                <a:gd name="T80" fmla="*/ 68 w 1981"/>
                <a:gd name="T81" fmla="*/ 3263 h 3330"/>
                <a:gd name="T82" fmla="*/ 26 w 1981"/>
                <a:gd name="T83" fmla="*/ 3208 h 3330"/>
                <a:gd name="T84" fmla="*/ 3 w 1981"/>
                <a:gd name="T85" fmla="*/ 3141 h 3330"/>
                <a:gd name="T86" fmla="*/ 0 w 1981"/>
                <a:gd name="T87" fmla="*/ 225 h 3330"/>
                <a:gd name="T88" fmla="*/ 12 w 1981"/>
                <a:gd name="T89" fmla="*/ 154 h 3330"/>
                <a:gd name="T90" fmla="*/ 44 w 1981"/>
                <a:gd name="T91" fmla="*/ 93 h 3330"/>
                <a:gd name="T92" fmla="*/ 95 w 1981"/>
                <a:gd name="T93" fmla="*/ 43 h 3330"/>
                <a:gd name="T94" fmla="*/ 158 w 1981"/>
                <a:gd name="T95" fmla="*/ 11 h 3330"/>
                <a:gd name="T96" fmla="*/ 230 w 1981"/>
                <a:gd name="T97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1" h="3330">
                  <a:moveTo>
                    <a:pt x="991" y="2993"/>
                  </a:moveTo>
                  <a:lnTo>
                    <a:pt x="964" y="2996"/>
                  </a:lnTo>
                  <a:lnTo>
                    <a:pt x="940" y="3004"/>
                  </a:lnTo>
                  <a:lnTo>
                    <a:pt x="919" y="3017"/>
                  </a:lnTo>
                  <a:lnTo>
                    <a:pt x="901" y="3034"/>
                  </a:lnTo>
                  <a:lnTo>
                    <a:pt x="888" y="3056"/>
                  </a:lnTo>
                  <a:lnTo>
                    <a:pt x="878" y="3080"/>
                  </a:lnTo>
                  <a:lnTo>
                    <a:pt x="875" y="3105"/>
                  </a:lnTo>
                  <a:lnTo>
                    <a:pt x="878" y="3131"/>
                  </a:lnTo>
                  <a:lnTo>
                    <a:pt x="888" y="3154"/>
                  </a:lnTo>
                  <a:lnTo>
                    <a:pt x="901" y="3176"/>
                  </a:lnTo>
                  <a:lnTo>
                    <a:pt x="919" y="3193"/>
                  </a:lnTo>
                  <a:lnTo>
                    <a:pt x="940" y="3206"/>
                  </a:lnTo>
                  <a:lnTo>
                    <a:pt x="964" y="3215"/>
                  </a:lnTo>
                  <a:lnTo>
                    <a:pt x="991" y="3218"/>
                  </a:lnTo>
                  <a:lnTo>
                    <a:pt x="1017" y="3215"/>
                  </a:lnTo>
                  <a:lnTo>
                    <a:pt x="1042" y="3206"/>
                  </a:lnTo>
                  <a:lnTo>
                    <a:pt x="1062" y="3193"/>
                  </a:lnTo>
                  <a:lnTo>
                    <a:pt x="1081" y="3176"/>
                  </a:lnTo>
                  <a:lnTo>
                    <a:pt x="1094" y="3154"/>
                  </a:lnTo>
                  <a:lnTo>
                    <a:pt x="1103" y="3131"/>
                  </a:lnTo>
                  <a:lnTo>
                    <a:pt x="1106" y="3105"/>
                  </a:lnTo>
                  <a:lnTo>
                    <a:pt x="1103" y="3080"/>
                  </a:lnTo>
                  <a:lnTo>
                    <a:pt x="1094" y="3056"/>
                  </a:lnTo>
                  <a:lnTo>
                    <a:pt x="1081" y="3034"/>
                  </a:lnTo>
                  <a:lnTo>
                    <a:pt x="1062" y="3017"/>
                  </a:lnTo>
                  <a:lnTo>
                    <a:pt x="1042" y="3004"/>
                  </a:lnTo>
                  <a:lnTo>
                    <a:pt x="1017" y="2996"/>
                  </a:lnTo>
                  <a:lnTo>
                    <a:pt x="991" y="2993"/>
                  </a:lnTo>
                  <a:close/>
                  <a:moveTo>
                    <a:pt x="160" y="357"/>
                  </a:moveTo>
                  <a:lnTo>
                    <a:pt x="160" y="2914"/>
                  </a:lnTo>
                  <a:lnTo>
                    <a:pt x="1821" y="2914"/>
                  </a:lnTo>
                  <a:lnTo>
                    <a:pt x="1821" y="357"/>
                  </a:lnTo>
                  <a:lnTo>
                    <a:pt x="160" y="357"/>
                  </a:lnTo>
                  <a:close/>
                  <a:moveTo>
                    <a:pt x="748" y="162"/>
                  </a:moveTo>
                  <a:lnTo>
                    <a:pt x="737" y="164"/>
                  </a:lnTo>
                  <a:lnTo>
                    <a:pt x="728" y="171"/>
                  </a:lnTo>
                  <a:lnTo>
                    <a:pt x="721" y="179"/>
                  </a:lnTo>
                  <a:lnTo>
                    <a:pt x="719" y="190"/>
                  </a:lnTo>
                  <a:lnTo>
                    <a:pt x="721" y="200"/>
                  </a:lnTo>
                  <a:lnTo>
                    <a:pt x="728" y="209"/>
                  </a:lnTo>
                  <a:lnTo>
                    <a:pt x="737" y="214"/>
                  </a:lnTo>
                  <a:lnTo>
                    <a:pt x="748" y="216"/>
                  </a:lnTo>
                  <a:lnTo>
                    <a:pt x="1234" y="216"/>
                  </a:lnTo>
                  <a:lnTo>
                    <a:pt x="1245" y="214"/>
                  </a:lnTo>
                  <a:lnTo>
                    <a:pt x="1254" y="209"/>
                  </a:lnTo>
                  <a:lnTo>
                    <a:pt x="1260" y="200"/>
                  </a:lnTo>
                  <a:lnTo>
                    <a:pt x="1262" y="190"/>
                  </a:lnTo>
                  <a:lnTo>
                    <a:pt x="1260" y="179"/>
                  </a:lnTo>
                  <a:lnTo>
                    <a:pt x="1254" y="171"/>
                  </a:lnTo>
                  <a:lnTo>
                    <a:pt x="1245" y="164"/>
                  </a:lnTo>
                  <a:lnTo>
                    <a:pt x="1234" y="162"/>
                  </a:lnTo>
                  <a:lnTo>
                    <a:pt x="748" y="162"/>
                  </a:lnTo>
                  <a:close/>
                  <a:moveTo>
                    <a:pt x="230" y="0"/>
                  </a:moveTo>
                  <a:lnTo>
                    <a:pt x="1751" y="0"/>
                  </a:lnTo>
                  <a:lnTo>
                    <a:pt x="1788" y="3"/>
                  </a:lnTo>
                  <a:lnTo>
                    <a:pt x="1824" y="11"/>
                  </a:lnTo>
                  <a:lnTo>
                    <a:pt x="1857" y="25"/>
                  </a:lnTo>
                  <a:lnTo>
                    <a:pt x="1887" y="43"/>
                  </a:lnTo>
                  <a:lnTo>
                    <a:pt x="1914" y="67"/>
                  </a:lnTo>
                  <a:lnTo>
                    <a:pt x="1937" y="93"/>
                  </a:lnTo>
                  <a:lnTo>
                    <a:pt x="1955" y="122"/>
                  </a:lnTo>
                  <a:lnTo>
                    <a:pt x="1970" y="154"/>
                  </a:lnTo>
                  <a:lnTo>
                    <a:pt x="1978" y="189"/>
                  </a:lnTo>
                  <a:lnTo>
                    <a:pt x="1981" y="225"/>
                  </a:lnTo>
                  <a:lnTo>
                    <a:pt x="1981" y="3105"/>
                  </a:lnTo>
                  <a:lnTo>
                    <a:pt x="1978" y="3141"/>
                  </a:lnTo>
                  <a:lnTo>
                    <a:pt x="1970" y="3176"/>
                  </a:lnTo>
                  <a:lnTo>
                    <a:pt x="1955" y="3208"/>
                  </a:lnTo>
                  <a:lnTo>
                    <a:pt x="1937" y="3237"/>
                  </a:lnTo>
                  <a:lnTo>
                    <a:pt x="1914" y="3263"/>
                  </a:lnTo>
                  <a:lnTo>
                    <a:pt x="1887" y="3287"/>
                  </a:lnTo>
                  <a:lnTo>
                    <a:pt x="1857" y="3305"/>
                  </a:lnTo>
                  <a:lnTo>
                    <a:pt x="1824" y="3319"/>
                  </a:lnTo>
                  <a:lnTo>
                    <a:pt x="1788" y="3327"/>
                  </a:lnTo>
                  <a:lnTo>
                    <a:pt x="1751" y="3330"/>
                  </a:lnTo>
                  <a:lnTo>
                    <a:pt x="230" y="3330"/>
                  </a:lnTo>
                  <a:lnTo>
                    <a:pt x="193" y="3327"/>
                  </a:lnTo>
                  <a:lnTo>
                    <a:pt x="158" y="3319"/>
                  </a:lnTo>
                  <a:lnTo>
                    <a:pt x="125" y="3305"/>
                  </a:lnTo>
                  <a:lnTo>
                    <a:pt x="95" y="3287"/>
                  </a:lnTo>
                  <a:lnTo>
                    <a:pt x="68" y="3263"/>
                  </a:lnTo>
                  <a:lnTo>
                    <a:pt x="44" y="3237"/>
                  </a:lnTo>
                  <a:lnTo>
                    <a:pt x="26" y="3208"/>
                  </a:lnTo>
                  <a:lnTo>
                    <a:pt x="12" y="3176"/>
                  </a:lnTo>
                  <a:lnTo>
                    <a:pt x="3" y="3141"/>
                  </a:lnTo>
                  <a:lnTo>
                    <a:pt x="0" y="3105"/>
                  </a:lnTo>
                  <a:lnTo>
                    <a:pt x="0" y="225"/>
                  </a:lnTo>
                  <a:lnTo>
                    <a:pt x="3" y="189"/>
                  </a:lnTo>
                  <a:lnTo>
                    <a:pt x="12" y="154"/>
                  </a:lnTo>
                  <a:lnTo>
                    <a:pt x="26" y="122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5" y="43"/>
                  </a:lnTo>
                  <a:lnTo>
                    <a:pt x="125" y="25"/>
                  </a:lnTo>
                  <a:lnTo>
                    <a:pt x="158" y="11"/>
                  </a:lnTo>
                  <a:lnTo>
                    <a:pt x="193" y="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50005" y="517208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/>
            </a:p>
          </p:txBody>
        </p:sp>
        <p:pic>
          <p:nvPicPr>
            <p:cNvPr id="43" name="Picture 2" descr="mage result for smartthings app ic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25561" r="35590" b="25852"/>
            <a:stretch/>
          </p:blipFill>
          <p:spPr bwMode="auto">
            <a:xfrm>
              <a:off x="6497815" y="2775239"/>
              <a:ext cx="545171" cy="49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ge result for hue app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403" y="2686659"/>
              <a:ext cx="673437" cy="67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ge result for smart lock august app ico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1" t="13333" r="29864" b="12324"/>
            <a:stretch/>
          </p:blipFill>
          <p:spPr bwMode="auto">
            <a:xfrm>
              <a:off x="6512189" y="3340428"/>
              <a:ext cx="530798" cy="51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9" name="Straight Arrow Connector 68"/>
          <p:cNvCxnSpPr/>
          <p:nvPr/>
        </p:nvCxnSpPr>
        <p:spPr>
          <a:xfrm flipV="1">
            <a:off x="4295306" y="5514162"/>
            <a:ext cx="35510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010443" y="2327713"/>
            <a:ext cx="566" cy="121460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6997700" y="2298553"/>
            <a:ext cx="1697321" cy="9524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394942" y="2253588"/>
            <a:ext cx="1260817" cy="26868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405905" y="1616860"/>
            <a:ext cx="1736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Cloud Platform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210905" y="5915641"/>
            <a:ext cx="1356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/>
              <a:t>User interface</a:t>
            </a:r>
            <a:endParaRPr lang="en-US" altLang="zh-TW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FD0431-64DA-9342-B1CD-93372A885ED8}"/>
              </a:ext>
            </a:extLst>
          </p:cNvPr>
          <p:cNvSpPr/>
          <p:nvPr/>
        </p:nvSpPr>
        <p:spPr>
          <a:xfrm>
            <a:off x="2196353" y="0"/>
            <a:ext cx="7785847" cy="67773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17559" cy="1325563"/>
          </a:xfrm>
        </p:spPr>
        <p:txBody>
          <a:bodyPr>
            <a:normAutofit/>
          </a:bodyPr>
          <a:lstStyle/>
          <a:p>
            <a:r>
              <a:rPr lang="zh-TW" altLang="zh-TW" dirty="0"/>
              <a:t>Components</a:t>
            </a:r>
            <a:r>
              <a:rPr lang="en-US" altLang="zh-TW" dirty="0"/>
              <a:t> - Smart devices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AA8C41-EE93-3B40-AD97-392E307B8E24}"/>
              </a:ext>
            </a:extLst>
          </p:cNvPr>
          <p:cNvSpPr/>
          <p:nvPr/>
        </p:nvSpPr>
        <p:spPr>
          <a:xfrm>
            <a:off x="349201" y="2892331"/>
            <a:ext cx="415535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000" dirty="0"/>
              <a:t>Connected to a central hub / gateway</a:t>
            </a:r>
          </a:p>
          <a:p>
            <a:r>
              <a:rPr lang="en-US" altLang="zh-TW" sz="2000" dirty="0"/>
              <a:t>e.g. SmartThings Hub, Amazon Alexa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9D0E79-53C5-FC40-85BC-21EDF1E41A4C}"/>
              </a:ext>
            </a:extLst>
          </p:cNvPr>
          <p:cNvSpPr/>
          <p:nvPr/>
        </p:nvSpPr>
        <p:spPr>
          <a:xfrm>
            <a:off x="53213" y="5900252"/>
            <a:ext cx="29863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/>
              <a:t>directly connected to Internet</a:t>
            </a:r>
            <a:endParaRPr lang="en-US" altLang="zh-TW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2ADDA3-D0EF-BB4C-A3C2-6920546C0D95}"/>
              </a:ext>
            </a:extLst>
          </p:cNvPr>
          <p:cNvGrpSpPr/>
          <p:nvPr/>
        </p:nvGrpSpPr>
        <p:grpSpPr>
          <a:xfrm>
            <a:off x="4074581" y="3826158"/>
            <a:ext cx="517787" cy="696062"/>
            <a:chOff x="2022075" y="3712078"/>
            <a:chExt cx="517787" cy="696062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7968B307-4D2B-3C4D-BA83-6039AF7F7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075" y="3712078"/>
              <a:ext cx="517787" cy="594341"/>
            </a:xfrm>
            <a:custGeom>
              <a:avLst/>
              <a:gdLst>
                <a:gd name="T0" fmla="*/ 1976 w 3949"/>
                <a:gd name="T1" fmla="*/ 0 h 4533"/>
                <a:gd name="T2" fmla="*/ 2035 w 3949"/>
                <a:gd name="T3" fmla="*/ 16 h 4533"/>
                <a:gd name="T4" fmla="*/ 2077 w 3949"/>
                <a:gd name="T5" fmla="*/ 58 h 4533"/>
                <a:gd name="T6" fmla="*/ 2094 w 3949"/>
                <a:gd name="T7" fmla="*/ 118 h 4533"/>
                <a:gd name="T8" fmla="*/ 2142 w 3949"/>
                <a:gd name="T9" fmla="*/ 1904 h 4533"/>
                <a:gd name="T10" fmla="*/ 2224 w 3949"/>
                <a:gd name="T11" fmla="*/ 1967 h 4533"/>
                <a:gd name="T12" fmla="*/ 2284 w 3949"/>
                <a:gd name="T13" fmla="*/ 2051 h 4533"/>
                <a:gd name="T14" fmla="*/ 2316 w 3949"/>
                <a:gd name="T15" fmla="*/ 2152 h 4533"/>
                <a:gd name="T16" fmla="*/ 2321 w 3949"/>
                <a:gd name="T17" fmla="*/ 2704 h 4533"/>
                <a:gd name="T18" fmla="*/ 2581 w 3949"/>
                <a:gd name="T19" fmla="*/ 2768 h 4533"/>
                <a:gd name="T20" fmla="*/ 2826 w 3949"/>
                <a:gd name="T21" fmla="*/ 2865 h 4533"/>
                <a:gd name="T22" fmla="*/ 3055 w 3949"/>
                <a:gd name="T23" fmla="*/ 2994 h 4533"/>
                <a:gd name="T24" fmla="*/ 3264 w 3949"/>
                <a:gd name="T25" fmla="*/ 3151 h 4533"/>
                <a:gd name="T26" fmla="*/ 3449 w 3949"/>
                <a:gd name="T27" fmla="*/ 3333 h 4533"/>
                <a:gd name="T28" fmla="*/ 3609 w 3949"/>
                <a:gd name="T29" fmla="*/ 3536 h 4533"/>
                <a:gd name="T30" fmla="*/ 3743 w 3949"/>
                <a:gd name="T31" fmla="*/ 3762 h 4533"/>
                <a:gd name="T32" fmla="*/ 3845 w 3949"/>
                <a:gd name="T33" fmla="*/ 4004 h 4533"/>
                <a:gd name="T34" fmla="*/ 3916 w 3949"/>
                <a:gd name="T35" fmla="*/ 4262 h 4533"/>
                <a:gd name="T36" fmla="*/ 3949 w 3949"/>
                <a:gd name="T37" fmla="*/ 4533 h 4533"/>
                <a:gd name="T38" fmla="*/ 13 w 3949"/>
                <a:gd name="T39" fmla="*/ 4396 h 4533"/>
                <a:gd name="T40" fmla="*/ 67 w 3949"/>
                <a:gd name="T41" fmla="*/ 4132 h 4533"/>
                <a:gd name="T42" fmla="*/ 154 w 3949"/>
                <a:gd name="T43" fmla="*/ 3882 h 4533"/>
                <a:gd name="T44" fmla="*/ 272 w 3949"/>
                <a:gd name="T45" fmla="*/ 3648 h 4533"/>
                <a:gd name="T46" fmla="*/ 418 w 3949"/>
                <a:gd name="T47" fmla="*/ 3432 h 4533"/>
                <a:gd name="T48" fmla="*/ 593 w 3949"/>
                <a:gd name="T49" fmla="*/ 3238 h 4533"/>
                <a:gd name="T50" fmla="*/ 790 w 3949"/>
                <a:gd name="T51" fmla="*/ 3069 h 4533"/>
                <a:gd name="T52" fmla="*/ 1007 w 3949"/>
                <a:gd name="T53" fmla="*/ 2927 h 4533"/>
                <a:gd name="T54" fmla="*/ 1245 w 3949"/>
                <a:gd name="T55" fmla="*/ 2814 h 4533"/>
                <a:gd name="T56" fmla="*/ 1498 w 3949"/>
                <a:gd name="T57" fmla="*/ 2731 h 4533"/>
                <a:gd name="T58" fmla="*/ 1629 w 3949"/>
                <a:gd name="T59" fmla="*/ 2207 h 4533"/>
                <a:gd name="T60" fmla="*/ 1647 w 3949"/>
                <a:gd name="T61" fmla="*/ 2099 h 4533"/>
                <a:gd name="T62" fmla="*/ 1693 w 3949"/>
                <a:gd name="T63" fmla="*/ 2007 h 4533"/>
                <a:gd name="T64" fmla="*/ 1766 w 3949"/>
                <a:gd name="T65" fmla="*/ 1931 h 4533"/>
                <a:gd name="T66" fmla="*/ 1858 w 3949"/>
                <a:gd name="T67" fmla="*/ 1881 h 4533"/>
                <a:gd name="T68" fmla="*/ 1861 w 3949"/>
                <a:gd name="T69" fmla="*/ 87 h 4533"/>
                <a:gd name="T70" fmla="*/ 1892 w 3949"/>
                <a:gd name="T71" fmla="*/ 34 h 4533"/>
                <a:gd name="T72" fmla="*/ 1943 w 3949"/>
                <a:gd name="T73" fmla="*/ 5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9" h="4533">
                  <a:moveTo>
                    <a:pt x="1976" y="0"/>
                  </a:moveTo>
                  <a:lnTo>
                    <a:pt x="1976" y="0"/>
                  </a:lnTo>
                  <a:lnTo>
                    <a:pt x="2006" y="5"/>
                  </a:lnTo>
                  <a:lnTo>
                    <a:pt x="2035" y="16"/>
                  </a:lnTo>
                  <a:lnTo>
                    <a:pt x="2058" y="34"/>
                  </a:lnTo>
                  <a:lnTo>
                    <a:pt x="2077" y="58"/>
                  </a:lnTo>
                  <a:lnTo>
                    <a:pt x="2089" y="87"/>
                  </a:lnTo>
                  <a:lnTo>
                    <a:pt x="2094" y="118"/>
                  </a:lnTo>
                  <a:lnTo>
                    <a:pt x="2094" y="1881"/>
                  </a:lnTo>
                  <a:lnTo>
                    <a:pt x="2142" y="1904"/>
                  </a:lnTo>
                  <a:lnTo>
                    <a:pt x="2186" y="1931"/>
                  </a:lnTo>
                  <a:lnTo>
                    <a:pt x="2224" y="1967"/>
                  </a:lnTo>
                  <a:lnTo>
                    <a:pt x="2257" y="2007"/>
                  </a:lnTo>
                  <a:lnTo>
                    <a:pt x="2284" y="2051"/>
                  </a:lnTo>
                  <a:lnTo>
                    <a:pt x="2305" y="2099"/>
                  </a:lnTo>
                  <a:lnTo>
                    <a:pt x="2316" y="2152"/>
                  </a:lnTo>
                  <a:lnTo>
                    <a:pt x="2321" y="2207"/>
                  </a:lnTo>
                  <a:lnTo>
                    <a:pt x="2321" y="2704"/>
                  </a:lnTo>
                  <a:lnTo>
                    <a:pt x="2453" y="2731"/>
                  </a:lnTo>
                  <a:lnTo>
                    <a:pt x="2581" y="2768"/>
                  </a:lnTo>
                  <a:lnTo>
                    <a:pt x="2705" y="2814"/>
                  </a:lnTo>
                  <a:lnTo>
                    <a:pt x="2826" y="2865"/>
                  </a:lnTo>
                  <a:lnTo>
                    <a:pt x="2942" y="2927"/>
                  </a:lnTo>
                  <a:lnTo>
                    <a:pt x="3055" y="2994"/>
                  </a:lnTo>
                  <a:lnTo>
                    <a:pt x="3162" y="3069"/>
                  </a:lnTo>
                  <a:lnTo>
                    <a:pt x="3264" y="3151"/>
                  </a:lnTo>
                  <a:lnTo>
                    <a:pt x="3359" y="3238"/>
                  </a:lnTo>
                  <a:lnTo>
                    <a:pt x="3449" y="3333"/>
                  </a:lnTo>
                  <a:lnTo>
                    <a:pt x="3531" y="3432"/>
                  </a:lnTo>
                  <a:lnTo>
                    <a:pt x="3609" y="3536"/>
                  </a:lnTo>
                  <a:lnTo>
                    <a:pt x="3680" y="3648"/>
                  </a:lnTo>
                  <a:lnTo>
                    <a:pt x="3743" y="3762"/>
                  </a:lnTo>
                  <a:lnTo>
                    <a:pt x="3798" y="3882"/>
                  </a:lnTo>
                  <a:lnTo>
                    <a:pt x="3845" y="4004"/>
                  </a:lnTo>
                  <a:lnTo>
                    <a:pt x="3885" y="4132"/>
                  </a:lnTo>
                  <a:lnTo>
                    <a:pt x="3916" y="4262"/>
                  </a:lnTo>
                  <a:lnTo>
                    <a:pt x="3937" y="4396"/>
                  </a:lnTo>
                  <a:lnTo>
                    <a:pt x="3949" y="4533"/>
                  </a:lnTo>
                  <a:lnTo>
                    <a:pt x="0" y="4533"/>
                  </a:lnTo>
                  <a:lnTo>
                    <a:pt x="13" y="4396"/>
                  </a:lnTo>
                  <a:lnTo>
                    <a:pt x="36" y="4262"/>
                  </a:lnTo>
                  <a:lnTo>
                    <a:pt x="67" y="4132"/>
                  </a:lnTo>
                  <a:lnTo>
                    <a:pt x="105" y="4004"/>
                  </a:lnTo>
                  <a:lnTo>
                    <a:pt x="154" y="3882"/>
                  </a:lnTo>
                  <a:lnTo>
                    <a:pt x="209" y="3762"/>
                  </a:lnTo>
                  <a:lnTo>
                    <a:pt x="272" y="3648"/>
                  </a:lnTo>
                  <a:lnTo>
                    <a:pt x="341" y="3536"/>
                  </a:lnTo>
                  <a:lnTo>
                    <a:pt x="418" y="3432"/>
                  </a:lnTo>
                  <a:lnTo>
                    <a:pt x="502" y="3333"/>
                  </a:lnTo>
                  <a:lnTo>
                    <a:pt x="593" y="3238"/>
                  </a:lnTo>
                  <a:lnTo>
                    <a:pt x="688" y="3151"/>
                  </a:lnTo>
                  <a:lnTo>
                    <a:pt x="790" y="3069"/>
                  </a:lnTo>
                  <a:lnTo>
                    <a:pt x="896" y="2994"/>
                  </a:lnTo>
                  <a:lnTo>
                    <a:pt x="1007" y="2927"/>
                  </a:lnTo>
                  <a:lnTo>
                    <a:pt x="1124" y="2865"/>
                  </a:lnTo>
                  <a:lnTo>
                    <a:pt x="1245" y="2814"/>
                  </a:lnTo>
                  <a:lnTo>
                    <a:pt x="1369" y="2768"/>
                  </a:lnTo>
                  <a:lnTo>
                    <a:pt x="1498" y="2731"/>
                  </a:lnTo>
                  <a:lnTo>
                    <a:pt x="1629" y="2704"/>
                  </a:lnTo>
                  <a:lnTo>
                    <a:pt x="1629" y="2207"/>
                  </a:lnTo>
                  <a:lnTo>
                    <a:pt x="1634" y="2152"/>
                  </a:lnTo>
                  <a:lnTo>
                    <a:pt x="1647" y="2099"/>
                  </a:lnTo>
                  <a:lnTo>
                    <a:pt x="1666" y="2051"/>
                  </a:lnTo>
                  <a:lnTo>
                    <a:pt x="1693" y="2007"/>
                  </a:lnTo>
                  <a:lnTo>
                    <a:pt x="1727" y="1967"/>
                  </a:lnTo>
                  <a:lnTo>
                    <a:pt x="1766" y="1931"/>
                  </a:lnTo>
                  <a:lnTo>
                    <a:pt x="1810" y="1904"/>
                  </a:lnTo>
                  <a:lnTo>
                    <a:pt x="1858" y="1881"/>
                  </a:lnTo>
                  <a:lnTo>
                    <a:pt x="1858" y="118"/>
                  </a:lnTo>
                  <a:lnTo>
                    <a:pt x="1861" y="87"/>
                  </a:lnTo>
                  <a:lnTo>
                    <a:pt x="1874" y="58"/>
                  </a:lnTo>
                  <a:lnTo>
                    <a:pt x="1892" y="34"/>
                  </a:lnTo>
                  <a:lnTo>
                    <a:pt x="1916" y="16"/>
                  </a:lnTo>
                  <a:lnTo>
                    <a:pt x="1943" y="5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CA1A2A0-3E34-5C49-9242-51610518F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111" y="4337353"/>
              <a:ext cx="257715" cy="70787"/>
            </a:xfrm>
            <a:custGeom>
              <a:avLst/>
              <a:gdLst>
                <a:gd name="T0" fmla="*/ 0 w 1968"/>
                <a:gd name="T1" fmla="*/ 0 h 540"/>
                <a:gd name="T2" fmla="*/ 1968 w 1968"/>
                <a:gd name="T3" fmla="*/ 0 h 540"/>
                <a:gd name="T4" fmla="*/ 1913 w 1968"/>
                <a:gd name="T5" fmla="*/ 79 h 540"/>
                <a:gd name="T6" fmla="*/ 1851 w 1968"/>
                <a:gd name="T7" fmla="*/ 153 h 540"/>
                <a:gd name="T8" fmla="*/ 1785 w 1968"/>
                <a:gd name="T9" fmla="*/ 221 h 540"/>
                <a:gd name="T10" fmla="*/ 1713 w 1968"/>
                <a:gd name="T11" fmla="*/ 284 h 540"/>
                <a:gd name="T12" fmla="*/ 1635 w 1968"/>
                <a:gd name="T13" fmla="*/ 342 h 540"/>
                <a:gd name="T14" fmla="*/ 1553 w 1968"/>
                <a:gd name="T15" fmla="*/ 392 h 540"/>
                <a:gd name="T16" fmla="*/ 1467 w 1968"/>
                <a:gd name="T17" fmla="*/ 436 h 540"/>
                <a:gd name="T18" fmla="*/ 1377 w 1968"/>
                <a:gd name="T19" fmla="*/ 473 h 540"/>
                <a:gd name="T20" fmla="*/ 1283 w 1968"/>
                <a:gd name="T21" fmla="*/ 502 h 540"/>
                <a:gd name="T22" fmla="*/ 1186 w 1968"/>
                <a:gd name="T23" fmla="*/ 524 h 540"/>
                <a:gd name="T24" fmla="*/ 1086 w 1968"/>
                <a:gd name="T25" fmla="*/ 537 h 540"/>
                <a:gd name="T26" fmla="*/ 985 w 1968"/>
                <a:gd name="T27" fmla="*/ 540 h 540"/>
                <a:gd name="T28" fmla="*/ 881 w 1968"/>
                <a:gd name="T29" fmla="*/ 537 h 540"/>
                <a:gd name="T30" fmla="*/ 783 w 1968"/>
                <a:gd name="T31" fmla="*/ 524 h 540"/>
                <a:gd name="T32" fmla="*/ 686 w 1968"/>
                <a:gd name="T33" fmla="*/ 502 h 540"/>
                <a:gd name="T34" fmla="*/ 591 w 1968"/>
                <a:gd name="T35" fmla="*/ 473 h 540"/>
                <a:gd name="T36" fmla="*/ 502 w 1968"/>
                <a:gd name="T37" fmla="*/ 436 h 540"/>
                <a:gd name="T38" fmla="*/ 415 w 1968"/>
                <a:gd name="T39" fmla="*/ 392 h 540"/>
                <a:gd name="T40" fmla="*/ 333 w 1968"/>
                <a:gd name="T41" fmla="*/ 342 h 540"/>
                <a:gd name="T42" fmla="*/ 255 w 1968"/>
                <a:gd name="T43" fmla="*/ 284 h 540"/>
                <a:gd name="T44" fmla="*/ 184 w 1968"/>
                <a:gd name="T45" fmla="*/ 221 h 540"/>
                <a:gd name="T46" fmla="*/ 116 w 1968"/>
                <a:gd name="T47" fmla="*/ 153 h 540"/>
                <a:gd name="T48" fmla="*/ 55 w 1968"/>
                <a:gd name="T49" fmla="*/ 79 h 540"/>
                <a:gd name="T50" fmla="*/ 0 w 1968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8" h="540">
                  <a:moveTo>
                    <a:pt x="0" y="0"/>
                  </a:moveTo>
                  <a:lnTo>
                    <a:pt x="1968" y="0"/>
                  </a:lnTo>
                  <a:lnTo>
                    <a:pt x="1913" y="79"/>
                  </a:lnTo>
                  <a:lnTo>
                    <a:pt x="1851" y="153"/>
                  </a:lnTo>
                  <a:lnTo>
                    <a:pt x="1785" y="221"/>
                  </a:lnTo>
                  <a:lnTo>
                    <a:pt x="1713" y="284"/>
                  </a:lnTo>
                  <a:lnTo>
                    <a:pt x="1635" y="342"/>
                  </a:lnTo>
                  <a:lnTo>
                    <a:pt x="1553" y="392"/>
                  </a:lnTo>
                  <a:lnTo>
                    <a:pt x="1467" y="436"/>
                  </a:lnTo>
                  <a:lnTo>
                    <a:pt x="1377" y="473"/>
                  </a:lnTo>
                  <a:lnTo>
                    <a:pt x="1283" y="502"/>
                  </a:lnTo>
                  <a:lnTo>
                    <a:pt x="1186" y="524"/>
                  </a:lnTo>
                  <a:lnTo>
                    <a:pt x="1086" y="537"/>
                  </a:lnTo>
                  <a:lnTo>
                    <a:pt x="985" y="540"/>
                  </a:lnTo>
                  <a:lnTo>
                    <a:pt x="881" y="537"/>
                  </a:lnTo>
                  <a:lnTo>
                    <a:pt x="783" y="524"/>
                  </a:lnTo>
                  <a:lnTo>
                    <a:pt x="686" y="502"/>
                  </a:lnTo>
                  <a:lnTo>
                    <a:pt x="591" y="473"/>
                  </a:lnTo>
                  <a:lnTo>
                    <a:pt x="502" y="436"/>
                  </a:lnTo>
                  <a:lnTo>
                    <a:pt x="415" y="392"/>
                  </a:lnTo>
                  <a:lnTo>
                    <a:pt x="333" y="342"/>
                  </a:lnTo>
                  <a:lnTo>
                    <a:pt x="255" y="284"/>
                  </a:lnTo>
                  <a:lnTo>
                    <a:pt x="184" y="221"/>
                  </a:lnTo>
                  <a:lnTo>
                    <a:pt x="116" y="153"/>
                  </a:lnTo>
                  <a:lnTo>
                    <a:pt x="55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</p:grpSp>
      <p:sp>
        <p:nvSpPr>
          <p:cNvPr id="38" name="tv">
            <a:extLst>
              <a:ext uri="{FF2B5EF4-FFF2-40B4-BE49-F238E27FC236}">
                <a16:creationId xmlns:a16="http://schemas.microsoft.com/office/drawing/2014/main" id="{07D3017C-1DB0-CD45-9860-FF2B18F87C9F}"/>
              </a:ext>
            </a:extLst>
          </p:cNvPr>
          <p:cNvSpPr>
            <a:spLocks noEditPoints="1"/>
          </p:cNvSpPr>
          <p:nvPr/>
        </p:nvSpPr>
        <p:spPr bwMode="auto">
          <a:xfrm>
            <a:off x="2913070" y="5073536"/>
            <a:ext cx="1126225" cy="874549"/>
          </a:xfrm>
          <a:custGeom>
            <a:avLst/>
            <a:gdLst>
              <a:gd name="T0" fmla="*/ 199 w 3691"/>
              <a:gd name="T1" fmla="*/ 2366 h 3084"/>
              <a:gd name="T2" fmla="*/ 207 w 3691"/>
              <a:gd name="T3" fmla="*/ 2382 h 3084"/>
              <a:gd name="T4" fmla="*/ 3472 w 3691"/>
              <a:gd name="T5" fmla="*/ 2384 h 3084"/>
              <a:gd name="T6" fmla="*/ 3489 w 3691"/>
              <a:gd name="T7" fmla="*/ 2376 h 3084"/>
              <a:gd name="T8" fmla="*/ 3491 w 3691"/>
              <a:gd name="T9" fmla="*/ 200 h 3084"/>
              <a:gd name="T10" fmla="*/ 199 w 3691"/>
              <a:gd name="T11" fmla="*/ 0 h 3084"/>
              <a:gd name="T12" fmla="*/ 3491 w 3691"/>
              <a:gd name="T13" fmla="*/ 6 h 3084"/>
              <a:gd name="T14" fmla="*/ 3564 w 3691"/>
              <a:gd name="T15" fmla="*/ 25 h 3084"/>
              <a:gd name="T16" fmla="*/ 3625 w 3691"/>
              <a:gd name="T17" fmla="*/ 67 h 3084"/>
              <a:gd name="T18" fmla="*/ 3669 w 3691"/>
              <a:gd name="T19" fmla="*/ 128 h 3084"/>
              <a:gd name="T20" fmla="*/ 3691 w 3691"/>
              <a:gd name="T21" fmla="*/ 200 h 3084"/>
              <a:gd name="T22" fmla="*/ 3689 w 3691"/>
              <a:gd name="T23" fmla="*/ 2395 h 3084"/>
              <a:gd name="T24" fmla="*/ 3673 w 3691"/>
              <a:gd name="T25" fmla="*/ 2449 h 3084"/>
              <a:gd name="T26" fmla="*/ 3642 w 3691"/>
              <a:gd name="T27" fmla="*/ 2503 h 3084"/>
              <a:gd name="T28" fmla="*/ 3596 w 3691"/>
              <a:gd name="T29" fmla="*/ 2548 h 3084"/>
              <a:gd name="T30" fmla="*/ 3539 w 3691"/>
              <a:gd name="T31" fmla="*/ 2575 h 3084"/>
              <a:gd name="T32" fmla="*/ 3472 w 3691"/>
              <a:gd name="T33" fmla="*/ 2584 h 3084"/>
              <a:gd name="T34" fmla="*/ 2284 w 3691"/>
              <a:gd name="T35" fmla="*/ 2885 h 3084"/>
              <a:gd name="T36" fmla="*/ 2534 w 3691"/>
              <a:gd name="T37" fmla="*/ 2887 h 3084"/>
              <a:gd name="T38" fmla="*/ 2573 w 3691"/>
              <a:gd name="T39" fmla="*/ 2906 h 3084"/>
              <a:gd name="T40" fmla="*/ 2601 w 3691"/>
              <a:gd name="T41" fmla="*/ 2940 h 3084"/>
              <a:gd name="T42" fmla="*/ 2611 w 3691"/>
              <a:gd name="T43" fmla="*/ 2984 h 3084"/>
              <a:gd name="T44" fmla="*/ 2601 w 3691"/>
              <a:gd name="T45" fmla="*/ 3029 h 3084"/>
              <a:gd name="T46" fmla="*/ 2573 w 3691"/>
              <a:gd name="T47" fmla="*/ 3062 h 3084"/>
              <a:gd name="T48" fmla="*/ 2534 w 3691"/>
              <a:gd name="T49" fmla="*/ 3081 h 3084"/>
              <a:gd name="T50" fmla="*/ 1179 w 3691"/>
              <a:gd name="T51" fmla="*/ 3084 h 3084"/>
              <a:gd name="T52" fmla="*/ 1135 w 3691"/>
              <a:gd name="T53" fmla="*/ 3074 h 3084"/>
              <a:gd name="T54" fmla="*/ 1101 w 3691"/>
              <a:gd name="T55" fmla="*/ 3047 h 3084"/>
              <a:gd name="T56" fmla="*/ 1082 w 3691"/>
              <a:gd name="T57" fmla="*/ 3007 h 3084"/>
              <a:gd name="T58" fmla="*/ 1082 w 3691"/>
              <a:gd name="T59" fmla="*/ 2961 h 3084"/>
              <a:gd name="T60" fmla="*/ 1101 w 3691"/>
              <a:gd name="T61" fmla="*/ 2922 h 3084"/>
              <a:gd name="T62" fmla="*/ 1135 w 3691"/>
              <a:gd name="T63" fmla="*/ 2895 h 3084"/>
              <a:gd name="T64" fmla="*/ 1179 w 3691"/>
              <a:gd name="T65" fmla="*/ 2885 h 3084"/>
              <a:gd name="T66" fmla="*/ 1405 w 3691"/>
              <a:gd name="T67" fmla="*/ 2584 h 3084"/>
              <a:gd name="T68" fmla="*/ 182 w 3691"/>
              <a:gd name="T69" fmla="*/ 2582 h 3084"/>
              <a:gd name="T70" fmla="*/ 120 w 3691"/>
              <a:gd name="T71" fmla="*/ 2564 h 3084"/>
              <a:gd name="T72" fmla="*/ 70 w 3691"/>
              <a:gd name="T73" fmla="*/ 2528 h 3084"/>
              <a:gd name="T74" fmla="*/ 29 w 3691"/>
              <a:gd name="T75" fmla="*/ 2474 h 3084"/>
              <a:gd name="T76" fmla="*/ 8 w 3691"/>
              <a:gd name="T77" fmla="*/ 2424 h 3084"/>
              <a:gd name="T78" fmla="*/ 0 w 3691"/>
              <a:gd name="T79" fmla="*/ 2366 h 3084"/>
              <a:gd name="T80" fmla="*/ 7 w 3691"/>
              <a:gd name="T81" fmla="*/ 168 h 3084"/>
              <a:gd name="T82" fmla="*/ 34 w 3691"/>
              <a:gd name="T83" fmla="*/ 106 h 3084"/>
              <a:gd name="T84" fmla="*/ 76 w 3691"/>
              <a:gd name="T85" fmla="*/ 56 h 3084"/>
              <a:gd name="T86" fmla="*/ 133 w 3691"/>
              <a:gd name="T87" fmla="*/ 21 h 3084"/>
              <a:gd name="T88" fmla="*/ 199 w 3691"/>
              <a:gd name="T89" fmla="*/ 6 h 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91" h="3084">
                <a:moveTo>
                  <a:pt x="199" y="200"/>
                </a:moveTo>
                <a:lnTo>
                  <a:pt x="199" y="2366"/>
                </a:lnTo>
                <a:lnTo>
                  <a:pt x="200" y="2376"/>
                </a:lnTo>
                <a:lnTo>
                  <a:pt x="207" y="2382"/>
                </a:lnTo>
                <a:lnTo>
                  <a:pt x="217" y="2384"/>
                </a:lnTo>
                <a:lnTo>
                  <a:pt x="3472" y="2384"/>
                </a:lnTo>
                <a:lnTo>
                  <a:pt x="3483" y="2382"/>
                </a:lnTo>
                <a:lnTo>
                  <a:pt x="3489" y="2376"/>
                </a:lnTo>
                <a:lnTo>
                  <a:pt x="3491" y="2366"/>
                </a:lnTo>
                <a:lnTo>
                  <a:pt x="3491" y="200"/>
                </a:lnTo>
                <a:lnTo>
                  <a:pt x="199" y="200"/>
                </a:lnTo>
                <a:close/>
                <a:moveTo>
                  <a:pt x="199" y="0"/>
                </a:moveTo>
                <a:lnTo>
                  <a:pt x="3491" y="0"/>
                </a:lnTo>
                <a:lnTo>
                  <a:pt x="3491" y="6"/>
                </a:lnTo>
                <a:lnTo>
                  <a:pt x="3528" y="12"/>
                </a:lnTo>
                <a:lnTo>
                  <a:pt x="3564" y="25"/>
                </a:lnTo>
                <a:lnTo>
                  <a:pt x="3596" y="44"/>
                </a:lnTo>
                <a:lnTo>
                  <a:pt x="3625" y="67"/>
                </a:lnTo>
                <a:lnTo>
                  <a:pt x="3650" y="96"/>
                </a:lnTo>
                <a:lnTo>
                  <a:pt x="3669" y="128"/>
                </a:lnTo>
                <a:lnTo>
                  <a:pt x="3683" y="163"/>
                </a:lnTo>
                <a:lnTo>
                  <a:pt x="3691" y="200"/>
                </a:lnTo>
                <a:lnTo>
                  <a:pt x="3691" y="2366"/>
                </a:lnTo>
                <a:lnTo>
                  <a:pt x="3689" y="2395"/>
                </a:lnTo>
                <a:lnTo>
                  <a:pt x="3682" y="2422"/>
                </a:lnTo>
                <a:lnTo>
                  <a:pt x="3673" y="2449"/>
                </a:lnTo>
                <a:lnTo>
                  <a:pt x="3661" y="2474"/>
                </a:lnTo>
                <a:lnTo>
                  <a:pt x="3642" y="2503"/>
                </a:lnTo>
                <a:lnTo>
                  <a:pt x="3620" y="2528"/>
                </a:lnTo>
                <a:lnTo>
                  <a:pt x="3596" y="2548"/>
                </a:lnTo>
                <a:lnTo>
                  <a:pt x="3569" y="2564"/>
                </a:lnTo>
                <a:lnTo>
                  <a:pt x="3539" y="2575"/>
                </a:lnTo>
                <a:lnTo>
                  <a:pt x="3508" y="2582"/>
                </a:lnTo>
                <a:lnTo>
                  <a:pt x="3472" y="2584"/>
                </a:lnTo>
                <a:lnTo>
                  <a:pt x="2284" y="2584"/>
                </a:lnTo>
                <a:lnTo>
                  <a:pt x="2284" y="2885"/>
                </a:lnTo>
                <a:lnTo>
                  <a:pt x="2510" y="2885"/>
                </a:lnTo>
                <a:lnTo>
                  <a:pt x="2534" y="2887"/>
                </a:lnTo>
                <a:lnTo>
                  <a:pt x="2554" y="2895"/>
                </a:lnTo>
                <a:lnTo>
                  <a:pt x="2573" y="2906"/>
                </a:lnTo>
                <a:lnTo>
                  <a:pt x="2589" y="2922"/>
                </a:lnTo>
                <a:lnTo>
                  <a:pt x="2601" y="2940"/>
                </a:lnTo>
                <a:lnTo>
                  <a:pt x="2608" y="2961"/>
                </a:lnTo>
                <a:lnTo>
                  <a:pt x="2611" y="2984"/>
                </a:lnTo>
                <a:lnTo>
                  <a:pt x="2608" y="3007"/>
                </a:lnTo>
                <a:lnTo>
                  <a:pt x="2601" y="3029"/>
                </a:lnTo>
                <a:lnTo>
                  <a:pt x="2589" y="3047"/>
                </a:lnTo>
                <a:lnTo>
                  <a:pt x="2573" y="3062"/>
                </a:lnTo>
                <a:lnTo>
                  <a:pt x="2554" y="3074"/>
                </a:lnTo>
                <a:lnTo>
                  <a:pt x="2534" y="3081"/>
                </a:lnTo>
                <a:lnTo>
                  <a:pt x="2510" y="3084"/>
                </a:lnTo>
                <a:lnTo>
                  <a:pt x="1179" y="3084"/>
                </a:lnTo>
                <a:lnTo>
                  <a:pt x="1156" y="3081"/>
                </a:lnTo>
                <a:lnTo>
                  <a:pt x="1135" y="3074"/>
                </a:lnTo>
                <a:lnTo>
                  <a:pt x="1117" y="3062"/>
                </a:lnTo>
                <a:lnTo>
                  <a:pt x="1101" y="3047"/>
                </a:lnTo>
                <a:lnTo>
                  <a:pt x="1090" y="3029"/>
                </a:lnTo>
                <a:lnTo>
                  <a:pt x="1082" y="3007"/>
                </a:lnTo>
                <a:lnTo>
                  <a:pt x="1080" y="2984"/>
                </a:lnTo>
                <a:lnTo>
                  <a:pt x="1082" y="2961"/>
                </a:lnTo>
                <a:lnTo>
                  <a:pt x="1090" y="2940"/>
                </a:lnTo>
                <a:lnTo>
                  <a:pt x="1101" y="2922"/>
                </a:lnTo>
                <a:lnTo>
                  <a:pt x="1117" y="2906"/>
                </a:lnTo>
                <a:lnTo>
                  <a:pt x="1135" y="2895"/>
                </a:lnTo>
                <a:lnTo>
                  <a:pt x="1156" y="2887"/>
                </a:lnTo>
                <a:lnTo>
                  <a:pt x="1179" y="2885"/>
                </a:lnTo>
                <a:lnTo>
                  <a:pt x="1405" y="2885"/>
                </a:lnTo>
                <a:lnTo>
                  <a:pt x="1405" y="2584"/>
                </a:lnTo>
                <a:lnTo>
                  <a:pt x="217" y="2584"/>
                </a:lnTo>
                <a:lnTo>
                  <a:pt x="182" y="2582"/>
                </a:lnTo>
                <a:lnTo>
                  <a:pt x="149" y="2575"/>
                </a:lnTo>
                <a:lnTo>
                  <a:pt x="120" y="2564"/>
                </a:lnTo>
                <a:lnTo>
                  <a:pt x="93" y="2548"/>
                </a:lnTo>
                <a:lnTo>
                  <a:pt x="70" y="2528"/>
                </a:lnTo>
                <a:lnTo>
                  <a:pt x="48" y="2503"/>
                </a:lnTo>
                <a:lnTo>
                  <a:pt x="29" y="2474"/>
                </a:lnTo>
                <a:lnTo>
                  <a:pt x="17" y="2450"/>
                </a:lnTo>
                <a:lnTo>
                  <a:pt x="8" y="2424"/>
                </a:lnTo>
                <a:lnTo>
                  <a:pt x="2" y="2397"/>
                </a:lnTo>
                <a:lnTo>
                  <a:pt x="0" y="2366"/>
                </a:lnTo>
                <a:lnTo>
                  <a:pt x="0" y="200"/>
                </a:lnTo>
                <a:lnTo>
                  <a:pt x="7" y="168"/>
                </a:lnTo>
                <a:lnTo>
                  <a:pt x="18" y="135"/>
                </a:lnTo>
                <a:lnTo>
                  <a:pt x="34" y="106"/>
                </a:lnTo>
                <a:lnTo>
                  <a:pt x="53" y="80"/>
                </a:lnTo>
                <a:lnTo>
                  <a:pt x="76" y="56"/>
                </a:lnTo>
                <a:lnTo>
                  <a:pt x="102" y="37"/>
                </a:lnTo>
                <a:lnTo>
                  <a:pt x="133" y="21"/>
                </a:lnTo>
                <a:lnTo>
                  <a:pt x="164" y="11"/>
                </a:lnTo>
                <a:lnTo>
                  <a:pt x="199" y="6"/>
                </a:lnTo>
                <a:lnTo>
                  <a:pt x="1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zh-TW" altLang="en-US" sz="1351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D5AE60-E45B-4840-8B5D-0C9FF0CAD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4" y="3713800"/>
            <a:ext cx="849700" cy="8497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D88ECBE-9C73-374E-828F-83068D8806E1}"/>
              </a:ext>
            </a:extLst>
          </p:cNvPr>
          <p:cNvSpPr txBox="1"/>
          <p:nvPr/>
        </p:nvSpPr>
        <p:spPr>
          <a:xfrm>
            <a:off x="5579571" y="4601922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IoT</a:t>
            </a:r>
            <a:r>
              <a:rPr lang="en-US" sz="1600"/>
              <a:t> Hub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F25B98-3200-4A49-9D64-765587E89AE8}"/>
              </a:ext>
            </a:extLst>
          </p:cNvPr>
          <p:cNvSpPr txBox="1"/>
          <p:nvPr/>
        </p:nvSpPr>
        <p:spPr>
          <a:xfrm>
            <a:off x="3105343" y="6017796"/>
            <a:ext cx="741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B170F-F4B0-0D4D-B834-606D369B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A6DC3-DBD2-0642-B29B-279C2841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703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4074581" y="3826158"/>
            <a:ext cx="517787" cy="696062"/>
            <a:chOff x="2022075" y="3712078"/>
            <a:chExt cx="517787" cy="696062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022075" y="3712078"/>
              <a:ext cx="517787" cy="594341"/>
            </a:xfrm>
            <a:custGeom>
              <a:avLst/>
              <a:gdLst>
                <a:gd name="T0" fmla="*/ 1976 w 3949"/>
                <a:gd name="T1" fmla="*/ 0 h 4533"/>
                <a:gd name="T2" fmla="*/ 2035 w 3949"/>
                <a:gd name="T3" fmla="*/ 16 h 4533"/>
                <a:gd name="T4" fmla="*/ 2077 w 3949"/>
                <a:gd name="T5" fmla="*/ 58 h 4533"/>
                <a:gd name="T6" fmla="*/ 2094 w 3949"/>
                <a:gd name="T7" fmla="*/ 118 h 4533"/>
                <a:gd name="T8" fmla="*/ 2142 w 3949"/>
                <a:gd name="T9" fmla="*/ 1904 h 4533"/>
                <a:gd name="T10" fmla="*/ 2224 w 3949"/>
                <a:gd name="T11" fmla="*/ 1967 h 4533"/>
                <a:gd name="T12" fmla="*/ 2284 w 3949"/>
                <a:gd name="T13" fmla="*/ 2051 h 4533"/>
                <a:gd name="T14" fmla="*/ 2316 w 3949"/>
                <a:gd name="T15" fmla="*/ 2152 h 4533"/>
                <a:gd name="T16" fmla="*/ 2321 w 3949"/>
                <a:gd name="T17" fmla="*/ 2704 h 4533"/>
                <a:gd name="T18" fmla="*/ 2581 w 3949"/>
                <a:gd name="T19" fmla="*/ 2768 h 4533"/>
                <a:gd name="T20" fmla="*/ 2826 w 3949"/>
                <a:gd name="T21" fmla="*/ 2865 h 4533"/>
                <a:gd name="T22" fmla="*/ 3055 w 3949"/>
                <a:gd name="T23" fmla="*/ 2994 h 4533"/>
                <a:gd name="T24" fmla="*/ 3264 w 3949"/>
                <a:gd name="T25" fmla="*/ 3151 h 4533"/>
                <a:gd name="T26" fmla="*/ 3449 w 3949"/>
                <a:gd name="T27" fmla="*/ 3333 h 4533"/>
                <a:gd name="T28" fmla="*/ 3609 w 3949"/>
                <a:gd name="T29" fmla="*/ 3536 h 4533"/>
                <a:gd name="T30" fmla="*/ 3743 w 3949"/>
                <a:gd name="T31" fmla="*/ 3762 h 4533"/>
                <a:gd name="T32" fmla="*/ 3845 w 3949"/>
                <a:gd name="T33" fmla="*/ 4004 h 4533"/>
                <a:gd name="T34" fmla="*/ 3916 w 3949"/>
                <a:gd name="T35" fmla="*/ 4262 h 4533"/>
                <a:gd name="T36" fmla="*/ 3949 w 3949"/>
                <a:gd name="T37" fmla="*/ 4533 h 4533"/>
                <a:gd name="T38" fmla="*/ 13 w 3949"/>
                <a:gd name="T39" fmla="*/ 4396 h 4533"/>
                <a:gd name="T40" fmla="*/ 67 w 3949"/>
                <a:gd name="T41" fmla="*/ 4132 h 4533"/>
                <a:gd name="T42" fmla="*/ 154 w 3949"/>
                <a:gd name="T43" fmla="*/ 3882 h 4533"/>
                <a:gd name="T44" fmla="*/ 272 w 3949"/>
                <a:gd name="T45" fmla="*/ 3648 h 4533"/>
                <a:gd name="T46" fmla="*/ 418 w 3949"/>
                <a:gd name="T47" fmla="*/ 3432 h 4533"/>
                <a:gd name="T48" fmla="*/ 593 w 3949"/>
                <a:gd name="T49" fmla="*/ 3238 h 4533"/>
                <a:gd name="T50" fmla="*/ 790 w 3949"/>
                <a:gd name="T51" fmla="*/ 3069 h 4533"/>
                <a:gd name="T52" fmla="*/ 1007 w 3949"/>
                <a:gd name="T53" fmla="*/ 2927 h 4533"/>
                <a:gd name="T54" fmla="*/ 1245 w 3949"/>
                <a:gd name="T55" fmla="*/ 2814 h 4533"/>
                <a:gd name="T56" fmla="*/ 1498 w 3949"/>
                <a:gd name="T57" fmla="*/ 2731 h 4533"/>
                <a:gd name="T58" fmla="*/ 1629 w 3949"/>
                <a:gd name="T59" fmla="*/ 2207 h 4533"/>
                <a:gd name="T60" fmla="*/ 1647 w 3949"/>
                <a:gd name="T61" fmla="*/ 2099 h 4533"/>
                <a:gd name="T62" fmla="*/ 1693 w 3949"/>
                <a:gd name="T63" fmla="*/ 2007 h 4533"/>
                <a:gd name="T64" fmla="*/ 1766 w 3949"/>
                <a:gd name="T65" fmla="*/ 1931 h 4533"/>
                <a:gd name="T66" fmla="*/ 1858 w 3949"/>
                <a:gd name="T67" fmla="*/ 1881 h 4533"/>
                <a:gd name="T68" fmla="*/ 1861 w 3949"/>
                <a:gd name="T69" fmla="*/ 87 h 4533"/>
                <a:gd name="T70" fmla="*/ 1892 w 3949"/>
                <a:gd name="T71" fmla="*/ 34 h 4533"/>
                <a:gd name="T72" fmla="*/ 1943 w 3949"/>
                <a:gd name="T73" fmla="*/ 5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9" h="4533">
                  <a:moveTo>
                    <a:pt x="1976" y="0"/>
                  </a:moveTo>
                  <a:lnTo>
                    <a:pt x="1976" y="0"/>
                  </a:lnTo>
                  <a:lnTo>
                    <a:pt x="2006" y="5"/>
                  </a:lnTo>
                  <a:lnTo>
                    <a:pt x="2035" y="16"/>
                  </a:lnTo>
                  <a:lnTo>
                    <a:pt x="2058" y="34"/>
                  </a:lnTo>
                  <a:lnTo>
                    <a:pt x="2077" y="58"/>
                  </a:lnTo>
                  <a:lnTo>
                    <a:pt x="2089" y="87"/>
                  </a:lnTo>
                  <a:lnTo>
                    <a:pt x="2094" y="118"/>
                  </a:lnTo>
                  <a:lnTo>
                    <a:pt x="2094" y="1881"/>
                  </a:lnTo>
                  <a:lnTo>
                    <a:pt x="2142" y="1904"/>
                  </a:lnTo>
                  <a:lnTo>
                    <a:pt x="2186" y="1931"/>
                  </a:lnTo>
                  <a:lnTo>
                    <a:pt x="2224" y="1967"/>
                  </a:lnTo>
                  <a:lnTo>
                    <a:pt x="2257" y="2007"/>
                  </a:lnTo>
                  <a:lnTo>
                    <a:pt x="2284" y="2051"/>
                  </a:lnTo>
                  <a:lnTo>
                    <a:pt x="2305" y="2099"/>
                  </a:lnTo>
                  <a:lnTo>
                    <a:pt x="2316" y="2152"/>
                  </a:lnTo>
                  <a:lnTo>
                    <a:pt x="2321" y="2207"/>
                  </a:lnTo>
                  <a:lnTo>
                    <a:pt x="2321" y="2704"/>
                  </a:lnTo>
                  <a:lnTo>
                    <a:pt x="2453" y="2731"/>
                  </a:lnTo>
                  <a:lnTo>
                    <a:pt x="2581" y="2768"/>
                  </a:lnTo>
                  <a:lnTo>
                    <a:pt x="2705" y="2814"/>
                  </a:lnTo>
                  <a:lnTo>
                    <a:pt x="2826" y="2865"/>
                  </a:lnTo>
                  <a:lnTo>
                    <a:pt x="2942" y="2927"/>
                  </a:lnTo>
                  <a:lnTo>
                    <a:pt x="3055" y="2994"/>
                  </a:lnTo>
                  <a:lnTo>
                    <a:pt x="3162" y="3069"/>
                  </a:lnTo>
                  <a:lnTo>
                    <a:pt x="3264" y="3151"/>
                  </a:lnTo>
                  <a:lnTo>
                    <a:pt x="3359" y="3238"/>
                  </a:lnTo>
                  <a:lnTo>
                    <a:pt x="3449" y="3333"/>
                  </a:lnTo>
                  <a:lnTo>
                    <a:pt x="3531" y="3432"/>
                  </a:lnTo>
                  <a:lnTo>
                    <a:pt x="3609" y="3536"/>
                  </a:lnTo>
                  <a:lnTo>
                    <a:pt x="3680" y="3648"/>
                  </a:lnTo>
                  <a:lnTo>
                    <a:pt x="3743" y="3762"/>
                  </a:lnTo>
                  <a:lnTo>
                    <a:pt x="3798" y="3882"/>
                  </a:lnTo>
                  <a:lnTo>
                    <a:pt x="3845" y="4004"/>
                  </a:lnTo>
                  <a:lnTo>
                    <a:pt x="3885" y="4132"/>
                  </a:lnTo>
                  <a:lnTo>
                    <a:pt x="3916" y="4262"/>
                  </a:lnTo>
                  <a:lnTo>
                    <a:pt x="3937" y="4396"/>
                  </a:lnTo>
                  <a:lnTo>
                    <a:pt x="3949" y="4533"/>
                  </a:lnTo>
                  <a:lnTo>
                    <a:pt x="0" y="4533"/>
                  </a:lnTo>
                  <a:lnTo>
                    <a:pt x="13" y="4396"/>
                  </a:lnTo>
                  <a:lnTo>
                    <a:pt x="36" y="4262"/>
                  </a:lnTo>
                  <a:lnTo>
                    <a:pt x="67" y="4132"/>
                  </a:lnTo>
                  <a:lnTo>
                    <a:pt x="105" y="4004"/>
                  </a:lnTo>
                  <a:lnTo>
                    <a:pt x="154" y="3882"/>
                  </a:lnTo>
                  <a:lnTo>
                    <a:pt x="209" y="3762"/>
                  </a:lnTo>
                  <a:lnTo>
                    <a:pt x="272" y="3648"/>
                  </a:lnTo>
                  <a:lnTo>
                    <a:pt x="341" y="3536"/>
                  </a:lnTo>
                  <a:lnTo>
                    <a:pt x="418" y="3432"/>
                  </a:lnTo>
                  <a:lnTo>
                    <a:pt x="502" y="3333"/>
                  </a:lnTo>
                  <a:lnTo>
                    <a:pt x="593" y="3238"/>
                  </a:lnTo>
                  <a:lnTo>
                    <a:pt x="688" y="3151"/>
                  </a:lnTo>
                  <a:lnTo>
                    <a:pt x="790" y="3069"/>
                  </a:lnTo>
                  <a:lnTo>
                    <a:pt x="896" y="2994"/>
                  </a:lnTo>
                  <a:lnTo>
                    <a:pt x="1007" y="2927"/>
                  </a:lnTo>
                  <a:lnTo>
                    <a:pt x="1124" y="2865"/>
                  </a:lnTo>
                  <a:lnTo>
                    <a:pt x="1245" y="2814"/>
                  </a:lnTo>
                  <a:lnTo>
                    <a:pt x="1369" y="2768"/>
                  </a:lnTo>
                  <a:lnTo>
                    <a:pt x="1498" y="2731"/>
                  </a:lnTo>
                  <a:lnTo>
                    <a:pt x="1629" y="2704"/>
                  </a:lnTo>
                  <a:lnTo>
                    <a:pt x="1629" y="2207"/>
                  </a:lnTo>
                  <a:lnTo>
                    <a:pt x="1634" y="2152"/>
                  </a:lnTo>
                  <a:lnTo>
                    <a:pt x="1647" y="2099"/>
                  </a:lnTo>
                  <a:lnTo>
                    <a:pt x="1666" y="2051"/>
                  </a:lnTo>
                  <a:lnTo>
                    <a:pt x="1693" y="2007"/>
                  </a:lnTo>
                  <a:lnTo>
                    <a:pt x="1727" y="1967"/>
                  </a:lnTo>
                  <a:lnTo>
                    <a:pt x="1766" y="1931"/>
                  </a:lnTo>
                  <a:lnTo>
                    <a:pt x="1810" y="1904"/>
                  </a:lnTo>
                  <a:lnTo>
                    <a:pt x="1858" y="1881"/>
                  </a:lnTo>
                  <a:lnTo>
                    <a:pt x="1858" y="118"/>
                  </a:lnTo>
                  <a:lnTo>
                    <a:pt x="1861" y="87"/>
                  </a:lnTo>
                  <a:lnTo>
                    <a:pt x="1874" y="58"/>
                  </a:lnTo>
                  <a:lnTo>
                    <a:pt x="1892" y="34"/>
                  </a:lnTo>
                  <a:lnTo>
                    <a:pt x="1916" y="16"/>
                  </a:lnTo>
                  <a:lnTo>
                    <a:pt x="1943" y="5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152111" y="4337353"/>
              <a:ext cx="257715" cy="70787"/>
            </a:xfrm>
            <a:custGeom>
              <a:avLst/>
              <a:gdLst>
                <a:gd name="T0" fmla="*/ 0 w 1968"/>
                <a:gd name="T1" fmla="*/ 0 h 540"/>
                <a:gd name="T2" fmla="*/ 1968 w 1968"/>
                <a:gd name="T3" fmla="*/ 0 h 540"/>
                <a:gd name="T4" fmla="*/ 1913 w 1968"/>
                <a:gd name="T5" fmla="*/ 79 h 540"/>
                <a:gd name="T6" fmla="*/ 1851 w 1968"/>
                <a:gd name="T7" fmla="*/ 153 h 540"/>
                <a:gd name="T8" fmla="*/ 1785 w 1968"/>
                <a:gd name="T9" fmla="*/ 221 h 540"/>
                <a:gd name="T10" fmla="*/ 1713 w 1968"/>
                <a:gd name="T11" fmla="*/ 284 h 540"/>
                <a:gd name="T12" fmla="*/ 1635 w 1968"/>
                <a:gd name="T13" fmla="*/ 342 h 540"/>
                <a:gd name="T14" fmla="*/ 1553 w 1968"/>
                <a:gd name="T15" fmla="*/ 392 h 540"/>
                <a:gd name="T16" fmla="*/ 1467 w 1968"/>
                <a:gd name="T17" fmla="*/ 436 h 540"/>
                <a:gd name="T18" fmla="*/ 1377 w 1968"/>
                <a:gd name="T19" fmla="*/ 473 h 540"/>
                <a:gd name="T20" fmla="*/ 1283 w 1968"/>
                <a:gd name="T21" fmla="*/ 502 h 540"/>
                <a:gd name="T22" fmla="*/ 1186 w 1968"/>
                <a:gd name="T23" fmla="*/ 524 h 540"/>
                <a:gd name="T24" fmla="*/ 1086 w 1968"/>
                <a:gd name="T25" fmla="*/ 537 h 540"/>
                <a:gd name="T26" fmla="*/ 985 w 1968"/>
                <a:gd name="T27" fmla="*/ 540 h 540"/>
                <a:gd name="T28" fmla="*/ 881 w 1968"/>
                <a:gd name="T29" fmla="*/ 537 h 540"/>
                <a:gd name="T30" fmla="*/ 783 w 1968"/>
                <a:gd name="T31" fmla="*/ 524 h 540"/>
                <a:gd name="T32" fmla="*/ 686 w 1968"/>
                <a:gd name="T33" fmla="*/ 502 h 540"/>
                <a:gd name="T34" fmla="*/ 591 w 1968"/>
                <a:gd name="T35" fmla="*/ 473 h 540"/>
                <a:gd name="T36" fmla="*/ 502 w 1968"/>
                <a:gd name="T37" fmla="*/ 436 h 540"/>
                <a:gd name="T38" fmla="*/ 415 w 1968"/>
                <a:gd name="T39" fmla="*/ 392 h 540"/>
                <a:gd name="T40" fmla="*/ 333 w 1968"/>
                <a:gd name="T41" fmla="*/ 342 h 540"/>
                <a:gd name="T42" fmla="*/ 255 w 1968"/>
                <a:gd name="T43" fmla="*/ 284 h 540"/>
                <a:gd name="T44" fmla="*/ 184 w 1968"/>
                <a:gd name="T45" fmla="*/ 221 h 540"/>
                <a:gd name="T46" fmla="*/ 116 w 1968"/>
                <a:gd name="T47" fmla="*/ 153 h 540"/>
                <a:gd name="T48" fmla="*/ 55 w 1968"/>
                <a:gd name="T49" fmla="*/ 79 h 540"/>
                <a:gd name="T50" fmla="*/ 0 w 1968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8" h="540">
                  <a:moveTo>
                    <a:pt x="0" y="0"/>
                  </a:moveTo>
                  <a:lnTo>
                    <a:pt x="1968" y="0"/>
                  </a:lnTo>
                  <a:lnTo>
                    <a:pt x="1913" y="79"/>
                  </a:lnTo>
                  <a:lnTo>
                    <a:pt x="1851" y="153"/>
                  </a:lnTo>
                  <a:lnTo>
                    <a:pt x="1785" y="221"/>
                  </a:lnTo>
                  <a:lnTo>
                    <a:pt x="1713" y="284"/>
                  </a:lnTo>
                  <a:lnTo>
                    <a:pt x="1635" y="342"/>
                  </a:lnTo>
                  <a:lnTo>
                    <a:pt x="1553" y="392"/>
                  </a:lnTo>
                  <a:lnTo>
                    <a:pt x="1467" y="436"/>
                  </a:lnTo>
                  <a:lnTo>
                    <a:pt x="1377" y="473"/>
                  </a:lnTo>
                  <a:lnTo>
                    <a:pt x="1283" y="502"/>
                  </a:lnTo>
                  <a:lnTo>
                    <a:pt x="1186" y="524"/>
                  </a:lnTo>
                  <a:lnTo>
                    <a:pt x="1086" y="537"/>
                  </a:lnTo>
                  <a:lnTo>
                    <a:pt x="985" y="540"/>
                  </a:lnTo>
                  <a:lnTo>
                    <a:pt x="881" y="537"/>
                  </a:lnTo>
                  <a:lnTo>
                    <a:pt x="783" y="524"/>
                  </a:lnTo>
                  <a:lnTo>
                    <a:pt x="686" y="502"/>
                  </a:lnTo>
                  <a:lnTo>
                    <a:pt x="591" y="473"/>
                  </a:lnTo>
                  <a:lnTo>
                    <a:pt x="502" y="436"/>
                  </a:lnTo>
                  <a:lnTo>
                    <a:pt x="415" y="392"/>
                  </a:lnTo>
                  <a:lnTo>
                    <a:pt x="333" y="342"/>
                  </a:lnTo>
                  <a:lnTo>
                    <a:pt x="255" y="284"/>
                  </a:lnTo>
                  <a:lnTo>
                    <a:pt x="184" y="221"/>
                  </a:lnTo>
                  <a:lnTo>
                    <a:pt x="116" y="153"/>
                  </a:lnTo>
                  <a:lnTo>
                    <a:pt x="55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</p:grpSp>
      <p:sp>
        <p:nvSpPr>
          <p:cNvPr id="36" name="tv"/>
          <p:cNvSpPr>
            <a:spLocks noEditPoints="1"/>
          </p:cNvSpPr>
          <p:nvPr/>
        </p:nvSpPr>
        <p:spPr bwMode="auto">
          <a:xfrm>
            <a:off x="2913070" y="5073536"/>
            <a:ext cx="1126225" cy="874549"/>
          </a:xfrm>
          <a:custGeom>
            <a:avLst/>
            <a:gdLst>
              <a:gd name="T0" fmla="*/ 199 w 3691"/>
              <a:gd name="T1" fmla="*/ 2366 h 3084"/>
              <a:gd name="T2" fmla="*/ 207 w 3691"/>
              <a:gd name="T3" fmla="*/ 2382 h 3084"/>
              <a:gd name="T4" fmla="*/ 3472 w 3691"/>
              <a:gd name="T5" fmla="*/ 2384 h 3084"/>
              <a:gd name="T6" fmla="*/ 3489 w 3691"/>
              <a:gd name="T7" fmla="*/ 2376 h 3084"/>
              <a:gd name="T8" fmla="*/ 3491 w 3691"/>
              <a:gd name="T9" fmla="*/ 200 h 3084"/>
              <a:gd name="T10" fmla="*/ 199 w 3691"/>
              <a:gd name="T11" fmla="*/ 0 h 3084"/>
              <a:gd name="T12" fmla="*/ 3491 w 3691"/>
              <a:gd name="T13" fmla="*/ 6 h 3084"/>
              <a:gd name="T14" fmla="*/ 3564 w 3691"/>
              <a:gd name="T15" fmla="*/ 25 h 3084"/>
              <a:gd name="T16" fmla="*/ 3625 w 3691"/>
              <a:gd name="T17" fmla="*/ 67 h 3084"/>
              <a:gd name="T18" fmla="*/ 3669 w 3691"/>
              <a:gd name="T19" fmla="*/ 128 h 3084"/>
              <a:gd name="T20" fmla="*/ 3691 w 3691"/>
              <a:gd name="T21" fmla="*/ 200 h 3084"/>
              <a:gd name="T22" fmla="*/ 3689 w 3691"/>
              <a:gd name="T23" fmla="*/ 2395 h 3084"/>
              <a:gd name="T24" fmla="*/ 3673 w 3691"/>
              <a:gd name="T25" fmla="*/ 2449 h 3084"/>
              <a:gd name="T26" fmla="*/ 3642 w 3691"/>
              <a:gd name="T27" fmla="*/ 2503 h 3084"/>
              <a:gd name="T28" fmla="*/ 3596 w 3691"/>
              <a:gd name="T29" fmla="*/ 2548 h 3084"/>
              <a:gd name="T30" fmla="*/ 3539 w 3691"/>
              <a:gd name="T31" fmla="*/ 2575 h 3084"/>
              <a:gd name="T32" fmla="*/ 3472 w 3691"/>
              <a:gd name="T33" fmla="*/ 2584 h 3084"/>
              <a:gd name="T34" fmla="*/ 2284 w 3691"/>
              <a:gd name="T35" fmla="*/ 2885 h 3084"/>
              <a:gd name="T36" fmla="*/ 2534 w 3691"/>
              <a:gd name="T37" fmla="*/ 2887 h 3084"/>
              <a:gd name="T38" fmla="*/ 2573 w 3691"/>
              <a:gd name="T39" fmla="*/ 2906 h 3084"/>
              <a:gd name="T40" fmla="*/ 2601 w 3691"/>
              <a:gd name="T41" fmla="*/ 2940 h 3084"/>
              <a:gd name="T42" fmla="*/ 2611 w 3691"/>
              <a:gd name="T43" fmla="*/ 2984 h 3084"/>
              <a:gd name="T44" fmla="*/ 2601 w 3691"/>
              <a:gd name="T45" fmla="*/ 3029 h 3084"/>
              <a:gd name="T46" fmla="*/ 2573 w 3691"/>
              <a:gd name="T47" fmla="*/ 3062 h 3084"/>
              <a:gd name="T48" fmla="*/ 2534 w 3691"/>
              <a:gd name="T49" fmla="*/ 3081 h 3084"/>
              <a:gd name="T50" fmla="*/ 1179 w 3691"/>
              <a:gd name="T51" fmla="*/ 3084 h 3084"/>
              <a:gd name="T52" fmla="*/ 1135 w 3691"/>
              <a:gd name="T53" fmla="*/ 3074 h 3084"/>
              <a:gd name="T54" fmla="*/ 1101 w 3691"/>
              <a:gd name="T55" fmla="*/ 3047 h 3084"/>
              <a:gd name="T56" fmla="*/ 1082 w 3691"/>
              <a:gd name="T57" fmla="*/ 3007 h 3084"/>
              <a:gd name="T58" fmla="*/ 1082 w 3691"/>
              <a:gd name="T59" fmla="*/ 2961 h 3084"/>
              <a:gd name="T60" fmla="*/ 1101 w 3691"/>
              <a:gd name="T61" fmla="*/ 2922 h 3084"/>
              <a:gd name="T62" fmla="*/ 1135 w 3691"/>
              <a:gd name="T63" fmla="*/ 2895 h 3084"/>
              <a:gd name="T64" fmla="*/ 1179 w 3691"/>
              <a:gd name="T65" fmla="*/ 2885 h 3084"/>
              <a:gd name="T66" fmla="*/ 1405 w 3691"/>
              <a:gd name="T67" fmla="*/ 2584 h 3084"/>
              <a:gd name="T68" fmla="*/ 182 w 3691"/>
              <a:gd name="T69" fmla="*/ 2582 h 3084"/>
              <a:gd name="T70" fmla="*/ 120 w 3691"/>
              <a:gd name="T71" fmla="*/ 2564 h 3084"/>
              <a:gd name="T72" fmla="*/ 70 w 3691"/>
              <a:gd name="T73" fmla="*/ 2528 h 3084"/>
              <a:gd name="T74" fmla="*/ 29 w 3691"/>
              <a:gd name="T75" fmla="*/ 2474 h 3084"/>
              <a:gd name="T76" fmla="*/ 8 w 3691"/>
              <a:gd name="T77" fmla="*/ 2424 h 3084"/>
              <a:gd name="T78" fmla="*/ 0 w 3691"/>
              <a:gd name="T79" fmla="*/ 2366 h 3084"/>
              <a:gd name="T80" fmla="*/ 7 w 3691"/>
              <a:gd name="T81" fmla="*/ 168 h 3084"/>
              <a:gd name="T82" fmla="*/ 34 w 3691"/>
              <a:gd name="T83" fmla="*/ 106 h 3084"/>
              <a:gd name="T84" fmla="*/ 76 w 3691"/>
              <a:gd name="T85" fmla="*/ 56 h 3084"/>
              <a:gd name="T86" fmla="*/ 133 w 3691"/>
              <a:gd name="T87" fmla="*/ 21 h 3084"/>
              <a:gd name="T88" fmla="*/ 199 w 3691"/>
              <a:gd name="T89" fmla="*/ 6 h 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91" h="3084">
                <a:moveTo>
                  <a:pt x="199" y="200"/>
                </a:moveTo>
                <a:lnTo>
                  <a:pt x="199" y="2366"/>
                </a:lnTo>
                <a:lnTo>
                  <a:pt x="200" y="2376"/>
                </a:lnTo>
                <a:lnTo>
                  <a:pt x="207" y="2382"/>
                </a:lnTo>
                <a:lnTo>
                  <a:pt x="217" y="2384"/>
                </a:lnTo>
                <a:lnTo>
                  <a:pt x="3472" y="2384"/>
                </a:lnTo>
                <a:lnTo>
                  <a:pt x="3483" y="2382"/>
                </a:lnTo>
                <a:lnTo>
                  <a:pt x="3489" y="2376"/>
                </a:lnTo>
                <a:lnTo>
                  <a:pt x="3491" y="2366"/>
                </a:lnTo>
                <a:lnTo>
                  <a:pt x="3491" y="200"/>
                </a:lnTo>
                <a:lnTo>
                  <a:pt x="199" y="200"/>
                </a:lnTo>
                <a:close/>
                <a:moveTo>
                  <a:pt x="199" y="0"/>
                </a:moveTo>
                <a:lnTo>
                  <a:pt x="3491" y="0"/>
                </a:lnTo>
                <a:lnTo>
                  <a:pt x="3491" y="6"/>
                </a:lnTo>
                <a:lnTo>
                  <a:pt x="3528" y="12"/>
                </a:lnTo>
                <a:lnTo>
                  <a:pt x="3564" y="25"/>
                </a:lnTo>
                <a:lnTo>
                  <a:pt x="3596" y="44"/>
                </a:lnTo>
                <a:lnTo>
                  <a:pt x="3625" y="67"/>
                </a:lnTo>
                <a:lnTo>
                  <a:pt x="3650" y="96"/>
                </a:lnTo>
                <a:lnTo>
                  <a:pt x="3669" y="128"/>
                </a:lnTo>
                <a:lnTo>
                  <a:pt x="3683" y="163"/>
                </a:lnTo>
                <a:lnTo>
                  <a:pt x="3691" y="200"/>
                </a:lnTo>
                <a:lnTo>
                  <a:pt x="3691" y="2366"/>
                </a:lnTo>
                <a:lnTo>
                  <a:pt x="3689" y="2395"/>
                </a:lnTo>
                <a:lnTo>
                  <a:pt x="3682" y="2422"/>
                </a:lnTo>
                <a:lnTo>
                  <a:pt x="3673" y="2449"/>
                </a:lnTo>
                <a:lnTo>
                  <a:pt x="3661" y="2474"/>
                </a:lnTo>
                <a:lnTo>
                  <a:pt x="3642" y="2503"/>
                </a:lnTo>
                <a:lnTo>
                  <a:pt x="3620" y="2528"/>
                </a:lnTo>
                <a:lnTo>
                  <a:pt x="3596" y="2548"/>
                </a:lnTo>
                <a:lnTo>
                  <a:pt x="3569" y="2564"/>
                </a:lnTo>
                <a:lnTo>
                  <a:pt x="3539" y="2575"/>
                </a:lnTo>
                <a:lnTo>
                  <a:pt x="3508" y="2582"/>
                </a:lnTo>
                <a:lnTo>
                  <a:pt x="3472" y="2584"/>
                </a:lnTo>
                <a:lnTo>
                  <a:pt x="2284" y="2584"/>
                </a:lnTo>
                <a:lnTo>
                  <a:pt x="2284" y="2885"/>
                </a:lnTo>
                <a:lnTo>
                  <a:pt x="2510" y="2885"/>
                </a:lnTo>
                <a:lnTo>
                  <a:pt x="2534" y="2887"/>
                </a:lnTo>
                <a:lnTo>
                  <a:pt x="2554" y="2895"/>
                </a:lnTo>
                <a:lnTo>
                  <a:pt x="2573" y="2906"/>
                </a:lnTo>
                <a:lnTo>
                  <a:pt x="2589" y="2922"/>
                </a:lnTo>
                <a:lnTo>
                  <a:pt x="2601" y="2940"/>
                </a:lnTo>
                <a:lnTo>
                  <a:pt x="2608" y="2961"/>
                </a:lnTo>
                <a:lnTo>
                  <a:pt x="2611" y="2984"/>
                </a:lnTo>
                <a:lnTo>
                  <a:pt x="2608" y="3007"/>
                </a:lnTo>
                <a:lnTo>
                  <a:pt x="2601" y="3029"/>
                </a:lnTo>
                <a:lnTo>
                  <a:pt x="2589" y="3047"/>
                </a:lnTo>
                <a:lnTo>
                  <a:pt x="2573" y="3062"/>
                </a:lnTo>
                <a:lnTo>
                  <a:pt x="2554" y="3074"/>
                </a:lnTo>
                <a:lnTo>
                  <a:pt x="2534" y="3081"/>
                </a:lnTo>
                <a:lnTo>
                  <a:pt x="2510" y="3084"/>
                </a:lnTo>
                <a:lnTo>
                  <a:pt x="1179" y="3084"/>
                </a:lnTo>
                <a:lnTo>
                  <a:pt x="1156" y="3081"/>
                </a:lnTo>
                <a:lnTo>
                  <a:pt x="1135" y="3074"/>
                </a:lnTo>
                <a:lnTo>
                  <a:pt x="1117" y="3062"/>
                </a:lnTo>
                <a:lnTo>
                  <a:pt x="1101" y="3047"/>
                </a:lnTo>
                <a:lnTo>
                  <a:pt x="1090" y="3029"/>
                </a:lnTo>
                <a:lnTo>
                  <a:pt x="1082" y="3007"/>
                </a:lnTo>
                <a:lnTo>
                  <a:pt x="1080" y="2984"/>
                </a:lnTo>
                <a:lnTo>
                  <a:pt x="1082" y="2961"/>
                </a:lnTo>
                <a:lnTo>
                  <a:pt x="1090" y="2940"/>
                </a:lnTo>
                <a:lnTo>
                  <a:pt x="1101" y="2922"/>
                </a:lnTo>
                <a:lnTo>
                  <a:pt x="1117" y="2906"/>
                </a:lnTo>
                <a:lnTo>
                  <a:pt x="1135" y="2895"/>
                </a:lnTo>
                <a:lnTo>
                  <a:pt x="1156" y="2887"/>
                </a:lnTo>
                <a:lnTo>
                  <a:pt x="1179" y="2885"/>
                </a:lnTo>
                <a:lnTo>
                  <a:pt x="1405" y="2885"/>
                </a:lnTo>
                <a:lnTo>
                  <a:pt x="1405" y="2584"/>
                </a:lnTo>
                <a:lnTo>
                  <a:pt x="217" y="2584"/>
                </a:lnTo>
                <a:lnTo>
                  <a:pt x="182" y="2582"/>
                </a:lnTo>
                <a:lnTo>
                  <a:pt x="149" y="2575"/>
                </a:lnTo>
                <a:lnTo>
                  <a:pt x="120" y="2564"/>
                </a:lnTo>
                <a:lnTo>
                  <a:pt x="93" y="2548"/>
                </a:lnTo>
                <a:lnTo>
                  <a:pt x="70" y="2528"/>
                </a:lnTo>
                <a:lnTo>
                  <a:pt x="48" y="2503"/>
                </a:lnTo>
                <a:lnTo>
                  <a:pt x="29" y="2474"/>
                </a:lnTo>
                <a:lnTo>
                  <a:pt x="17" y="2450"/>
                </a:lnTo>
                <a:lnTo>
                  <a:pt x="8" y="2424"/>
                </a:lnTo>
                <a:lnTo>
                  <a:pt x="2" y="2397"/>
                </a:lnTo>
                <a:lnTo>
                  <a:pt x="0" y="2366"/>
                </a:lnTo>
                <a:lnTo>
                  <a:pt x="0" y="200"/>
                </a:lnTo>
                <a:lnTo>
                  <a:pt x="7" y="168"/>
                </a:lnTo>
                <a:lnTo>
                  <a:pt x="18" y="135"/>
                </a:lnTo>
                <a:lnTo>
                  <a:pt x="34" y="106"/>
                </a:lnTo>
                <a:lnTo>
                  <a:pt x="53" y="80"/>
                </a:lnTo>
                <a:lnTo>
                  <a:pt x="76" y="56"/>
                </a:lnTo>
                <a:lnTo>
                  <a:pt x="102" y="37"/>
                </a:lnTo>
                <a:lnTo>
                  <a:pt x="133" y="21"/>
                </a:lnTo>
                <a:lnTo>
                  <a:pt x="164" y="11"/>
                </a:lnTo>
                <a:lnTo>
                  <a:pt x="199" y="6"/>
                </a:lnTo>
                <a:lnTo>
                  <a:pt x="1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zh-TW" altLang="en-US" sz="1351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6491576" y="4199734"/>
            <a:ext cx="1261090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105343" y="6017796"/>
            <a:ext cx="741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4" y="3713800"/>
            <a:ext cx="849700" cy="8497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085461" y="3341816"/>
            <a:ext cx="1518100" cy="2553168"/>
            <a:chOff x="6309292" y="2413597"/>
            <a:chExt cx="1518100" cy="2553168"/>
          </a:xfrm>
        </p:grpSpPr>
        <p:sp>
          <p:nvSpPr>
            <p:cNvPr id="40" name="phone"/>
            <p:cNvSpPr>
              <a:spLocks noEditPoints="1"/>
            </p:cNvSpPr>
            <p:nvPr/>
          </p:nvSpPr>
          <p:spPr bwMode="auto">
            <a:xfrm>
              <a:off x="6309292" y="2413597"/>
              <a:ext cx="1518100" cy="2553168"/>
            </a:xfrm>
            <a:custGeom>
              <a:avLst/>
              <a:gdLst>
                <a:gd name="T0" fmla="*/ 964 w 1981"/>
                <a:gd name="T1" fmla="*/ 2996 h 3330"/>
                <a:gd name="T2" fmla="*/ 919 w 1981"/>
                <a:gd name="T3" fmla="*/ 3017 h 3330"/>
                <a:gd name="T4" fmla="*/ 888 w 1981"/>
                <a:gd name="T5" fmla="*/ 3056 h 3330"/>
                <a:gd name="T6" fmla="*/ 875 w 1981"/>
                <a:gd name="T7" fmla="*/ 3105 h 3330"/>
                <a:gd name="T8" fmla="*/ 888 w 1981"/>
                <a:gd name="T9" fmla="*/ 3154 h 3330"/>
                <a:gd name="T10" fmla="*/ 919 w 1981"/>
                <a:gd name="T11" fmla="*/ 3193 h 3330"/>
                <a:gd name="T12" fmla="*/ 964 w 1981"/>
                <a:gd name="T13" fmla="*/ 3215 h 3330"/>
                <a:gd name="T14" fmla="*/ 1017 w 1981"/>
                <a:gd name="T15" fmla="*/ 3215 h 3330"/>
                <a:gd name="T16" fmla="*/ 1062 w 1981"/>
                <a:gd name="T17" fmla="*/ 3193 h 3330"/>
                <a:gd name="T18" fmla="*/ 1094 w 1981"/>
                <a:gd name="T19" fmla="*/ 3154 h 3330"/>
                <a:gd name="T20" fmla="*/ 1106 w 1981"/>
                <a:gd name="T21" fmla="*/ 3105 h 3330"/>
                <a:gd name="T22" fmla="*/ 1094 w 1981"/>
                <a:gd name="T23" fmla="*/ 3056 h 3330"/>
                <a:gd name="T24" fmla="*/ 1062 w 1981"/>
                <a:gd name="T25" fmla="*/ 3017 h 3330"/>
                <a:gd name="T26" fmla="*/ 1017 w 1981"/>
                <a:gd name="T27" fmla="*/ 2996 h 3330"/>
                <a:gd name="T28" fmla="*/ 160 w 1981"/>
                <a:gd name="T29" fmla="*/ 357 h 3330"/>
                <a:gd name="T30" fmla="*/ 1821 w 1981"/>
                <a:gd name="T31" fmla="*/ 2914 h 3330"/>
                <a:gd name="T32" fmla="*/ 160 w 1981"/>
                <a:gd name="T33" fmla="*/ 357 h 3330"/>
                <a:gd name="T34" fmla="*/ 737 w 1981"/>
                <a:gd name="T35" fmla="*/ 164 h 3330"/>
                <a:gd name="T36" fmla="*/ 721 w 1981"/>
                <a:gd name="T37" fmla="*/ 179 h 3330"/>
                <a:gd name="T38" fmla="*/ 721 w 1981"/>
                <a:gd name="T39" fmla="*/ 200 h 3330"/>
                <a:gd name="T40" fmla="*/ 737 w 1981"/>
                <a:gd name="T41" fmla="*/ 214 h 3330"/>
                <a:gd name="T42" fmla="*/ 1234 w 1981"/>
                <a:gd name="T43" fmla="*/ 216 h 3330"/>
                <a:gd name="T44" fmla="*/ 1254 w 1981"/>
                <a:gd name="T45" fmla="*/ 209 h 3330"/>
                <a:gd name="T46" fmla="*/ 1262 w 1981"/>
                <a:gd name="T47" fmla="*/ 190 h 3330"/>
                <a:gd name="T48" fmla="*/ 1254 w 1981"/>
                <a:gd name="T49" fmla="*/ 171 h 3330"/>
                <a:gd name="T50" fmla="*/ 1234 w 1981"/>
                <a:gd name="T51" fmla="*/ 162 h 3330"/>
                <a:gd name="T52" fmla="*/ 230 w 1981"/>
                <a:gd name="T53" fmla="*/ 0 h 3330"/>
                <a:gd name="T54" fmla="*/ 1788 w 1981"/>
                <a:gd name="T55" fmla="*/ 3 h 3330"/>
                <a:gd name="T56" fmla="*/ 1857 w 1981"/>
                <a:gd name="T57" fmla="*/ 25 h 3330"/>
                <a:gd name="T58" fmla="*/ 1914 w 1981"/>
                <a:gd name="T59" fmla="*/ 67 h 3330"/>
                <a:gd name="T60" fmla="*/ 1955 w 1981"/>
                <a:gd name="T61" fmla="*/ 122 h 3330"/>
                <a:gd name="T62" fmla="*/ 1978 w 1981"/>
                <a:gd name="T63" fmla="*/ 189 h 3330"/>
                <a:gd name="T64" fmla="*/ 1981 w 1981"/>
                <a:gd name="T65" fmla="*/ 3105 h 3330"/>
                <a:gd name="T66" fmla="*/ 1970 w 1981"/>
                <a:gd name="T67" fmla="*/ 3176 h 3330"/>
                <a:gd name="T68" fmla="*/ 1937 w 1981"/>
                <a:gd name="T69" fmla="*/ 3237 h 3330"/>
                <a:gd name="T70" fmla="*/ 1887 w 1981"/>
                <a:gd name="T71" fmla="*/ 3287 h 3330"/>
                <a:gd name="T72" fmla="*/ 1824 w 1981"/>
                <a:gd name="T73" fmla="*/ 3319 h 3330"/>
                <a:gd name="T74" fmla="*/ 1751 w 1981"/>
                <a:gd name="T75" fmla="*/ 3330 h 3330"/>
                <a:gd name="T76" fmla="*/ 193 w 1981"/>
                <a:gd name="T77" fmla="*/ 3327 h 3330"/>
                <a:gd name="T78" fmla="*/ 125 w 1981"/>
                <a:gd name="T79" fmla="*/ 3305 h 3330"/>
                <a:gd name="T80" fmla="*/ 68 w 1981"/>
                <a:gd name="T81" fmla="*/ 3263 h 3330"/>
                <a:gd name="T82" fmla="*/ 26 w 1981"/>
                <a:gd name="T83" fmla="*/ 3208 h 3330"/>
                <a:gd name="T84" fmla="*/ 3 w 1981"/>
                <a:gd name="T85" fmla="*/ 3141 h 3330"/>
                <a:gd name="T86" fmla="*/ 0 w 1981"/>
                <a:gd name="T87" fmla="*/ 225 h 3330"/>
                <a:gd name="T88" fmla="*/ 12 w 1981"/>
                <a:gd name="T89" fmla="*/ 154 h 3330"/>
                <a:gd name="T90" fmla="*/ 44 w 1981"/>
                <a:gd name="T91" fmla="*/ 93 h 3330"/>
                <a:gd name="T92" fmla="*/ 95 w 1981"/>
                <a:gd name="T93" fmla="*/ 43 h 3330"/>
                <a:gd name="T94" fmla="*/ 158 w 1981"/>
                <a:gd name="T95" fmla="*/ 11 h 3330"/>
                <a:gd name="T96" fmla="*/ 230 w 1981"/>
                <a:gd name="T97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1" h="3330">
                  <a:moveTo>
                    <a:pt x="991" y="2993"/>
                  </a:moveTo>
                  <a:lnTo>
                    <a:pt x="964" y="2996"/>
                  </a:lnTo>
                  <a:lnTo>
                    <a:pt x="940" y="3004"/>
                  </a:lnTo>
                  <a:lnTo>
                    <a:pt x="919" y="3017"/>
                  </a:lnTo>
                  <a:lnTo>
                    <a:pt x="901" y="3034"/>
                  </a:lnTo>
                  <a:lnTo>
                    <a:pt x="888" y="3056"/>
                  </a:lnTo>
                  <a:lnTo>
                    <a:pt x="878" y="3080"/>
                  </a:lnTo>
                  <a:lnTo>
                    <a:pt x="875" y="3105"/>
                  </a:lnTo>
                  <a:lnTo>
                    <a:pt x="878" y="3131"/>
                  </a:lnTo>
                  <a:lnTo>
                    <a:pt x="888" y="3154"/>
                  </a:lnTo>
                  <a:lnTo>
                    <a:pt x="901" y="3176"/>
                  </a:lnTo>
                  <a:lnTo>
                    <a:pt x="919" y="3193"/>
                  </a:lnTo>
                  <a:lnTo>
                    <a:pt x="940" y="3206"/>
                  </a:lnTo>
                  <a:lnTo>
                    <a:pt x="964" y="3215"/>
                  </a:lnTo>
                  <a:lnTo>
                    <a:pt x="991" y="3218"/>
                  </a:lnTo>
                  <a:lnTo>
                    <a:pt x="1017" y="3215"/>
                  </a:lnTo>
                  <a:lnTo>
                    <a:pt x="1042" y="3206"/>
                  </a:lnTo>
                  <a:lnTo>
                    <a:pt x="1062" y="3193"/>
                  </a:lnTo>
                  <a:lnTo>
                    <a:pt x="1081" y="3176"/>
                  </a:lnTo>
                  <a:lnTo>
                    <a:pt x="1094" y="3154"/>
                  </a:lnTo>
                  <a:lnTo>
                    <a:pt x="1103" y="3131"/>
                  </a:lnTo>
                  <a:lnTo>
                    <a:pt x="1106" y="3105"/>
                  </a:lnTo>
                  <a:lnTo>
                    <a:pt x="1103" y="3080"/>
                  </a:lnTo>
                  <a:lnTo>
                    <a:pt x="1094" y="3056"/>
                  </a:lnTo>
                  <a:lnTo>
                    <a:pt x="1081" y="3034"/>
                  </a:lnTo>
                  <a:lnTo>
                    <a:pt x="1062" y="3017"/>
                  </a:lnTo>
                  <a:lnTo>
                    <a:pt x="1042" y="3004"/>
                  </a:lnTo>
                  <a:lnTo>
                    <a:pt x="1017" y="2996"/>
                  </a:lnTo>
                  <a:lnTo>
                    <a:pt x="991" y="2993"/>
                  </a:lnTo>
                  <a:close/>
                  <a:moveTo>
                    <a:pt x="160" y="357"/>
                  </a:moveTo>
                  <a:lnTo>
                    <a:pt x="160" y="2914"/>
                  </a:lnTo>
                  <a:lnTo>
                    <a:pt x="1821" y="2914"/>
                  </a:lnTo>
                  <a:lnTo>
                    <a:pt x="1821" y="357"/>
                  </a:lnTo>
                  <a:lnTo>
                    <a:pt x="160" y="357"/>
                  </a:lnTo>
                  <a:close/>
                  <a:moveTo>
                    <a:pt x="748" y="162"/>
                  </a:moveTo>
                  <a:lnTo>
                    <a:pt x="737" y="164"/>
                  </a:lnTo>
                  <a:lnTo>
                    <a:pt x="728" y="171"/>
                  </a:lnTo>
                  <a:lnTo>
                    <a:pt x="721" y="179"/>
                  </a:lnTo>
                  <a:lnTo>
                    <a:pt x="719" y="190"/>
                  </a:lnTo>
                  <a:lnTo>
                    <a:pt x="721" y="200"/>
                  </a:lnTo>
                  <a:lnTo>
                    <a:pt x="728" y="209"/>
                  </a:lnTo>
                  <a:lnTo>
                    <a:pt x="737" y="214"/>
                  </a:lnTo>
                  <a:lnTo>
                    <a:pt x="748" y="216"/>
                  </a:lnTo>
                  <a:lnTo>
                    <a:pt x="1234" y="216"/>
                  </a:lnTo>
                  <a:lnTo>
                    <a:pt x="1245" y="214"/>
                  </a:lnTo>
                  <a:lnTo>
                    <a:pt x="1254" y="209"/>
                  </a:lnTo>
                  <a:lnTo>
                    <a:pt x="1260" y="200"/>
                  </a:lnTo>
                  <a:lnTo>
                    <a:pt x="1262" y="190"/>
                  </a:lnTo>
                  <a:lnTo>
                    <a:pt x="1260" y="179"/>
                  </a:lnTo>
                  <a:lnTo>
                    <a:pt x="1254" y="171"/>
                  </a:lnTo>
                  <a:lnTo>
                    <a:pt x="1245" y="164"/>
                  </a:lnTo>
                  <a:lnTo>
                    <a:pt x="1234" y="162"/>
                  </a:lnTo>
                  <a:lnTo>
                    <a:pt x="748" y="162"/>
                  </a:lnTo>
                  <a:close/>
                  <a:moveTo>
                    <a:pt x="230" y="0"/>
                  </a:moveTo>
                  <a:lnTo>
                    <a:pt x="1751" y="0"/>
                  </a:lnTo>
                  <a:lnTo>
                    <a:pt x="1788" y="3"/>
                  </a:lnTo>
                  <a:lnTo>
                    <a:pt x="1824" y="11"/>
                  </a:lnTo>
                  <a:lnTo>
                    <a:pt x="1857" y="25"/>
                  </a:lnTo>
                  <a:lnTo>
                    <a:pt x="1887" y="43"/>
                  </a:lnTo>
                  <a:lnTo>
                    <a:pt x="1914" y="67"/>
                  </a:lnTo>
                  <a:lnTo>
                    <a:pt x="1937" y="93"/>
                  </a:lnTo>
                  <a:lnTo>
                    <a:pt x="1955" y="122"/>
                  </a:lnTo>
                  <a:lnTo>
                    <a:pt x="1970" y="154"/>
                  </a:lnTo>
                  <a:lnTo>
                    <a:pt x="1978" y="189"/>
                  </a:lnTo>
                  <a:lnTo>
                    <a:pt x="1981" y="225"/>
                  </a:lnTo>
                  <a:lnTo>
                    <a:pt x="1981" y="3105"/>
                  </a:lnTo>
                  <a:lnTo>
                    <a:pt x="1978" y="3141"/>
                  </a:lnTo>
                  <a:lnTo>
                    <a:pt x="1970" y="3176"/>
                  </a:lnTo>
                  <a:lnTo>
                    <a:pt x="1955" y="3208"/>
                  </a:lnTo>
                  <a:lnTo>
                    <a:pt x="1937" y="3237"/>
                  </a:lnTo>
                  <a:lnTo>
                    <a:pt x="1914" y="3263"/>
                  </a:lnTo>
                  <a:lnTo>
                    <a:pt x="1887" y="3287"/>
                  </a:lnTo>
                  <a:lnTo>
                    <a:pt x="1857" y="3305"/>
                  </a:lnTo>
                  <a:lnTo>
                    <a:pt x="1824" y="3319"/>
                  </a:lnTo>
                  <a:lnTo>
                    <a:pt x="1788" y="3327"/>
                  </a:lnTo>
                  <a:lnTo>
                    <a:pt x="1751" y="3330"/>
                  </a:lnTo>
                  <a:lnTo>
                    <a:pt x="230" y="3330"/>
                  </a:lnTo>
                  <a:lnTo>
                    <a:pt x="193" y="3327"/>
                  </a:lnTo>
                  <a:lnTo>
                    <a:pt x="158" y="3319"/>
                  </a:lnTo>
                  <a:lnTo>
                    <a:pt x="125" y="3305"/>
                  </a:lnTo>
                  <a:lnTo>
                    <a:pt x="95" y="3287"/>
                  </a:lnTo>
                  <a:lnTo>
                    <a:pt x="68" y="3263"/>
                  </a:lnTo>
                  <a:lnTo>
                    <a:pt x="44" y="3237"/>
                  </a:lnTo>
                  <a:lnTo>
                    <a:pt x="26" y="3208"/>
                  </a:lnTo>
                  <a:lnTo>
                    <a:pt x="12" y="3176"/>
                  </a:lnTo>
                  <a:lnTo>
                    <a:pt x="3" y="3141"/>
                  </a:lnTo>
                  <a:lnTo>
                    <a:pt x="0" y="3105"/>
                  </a:lnTo>
                  <a:lnTo>
                    <a:pt x="0" y="225"/>
                  </a:lnTo>
                  <a:lnTo>
                    <a:pt x="3" y="189"/>
                  </a:lnTo>
                  <a:lnTo>
                    <a:pt x="12" y="154"/>
                  </a:lnTo>
                  <a:lnTo>
                    <a:pt x="26" y="122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5" y="43"/>
                  </a:lnTo>
                  <a:lnTo>
                    <a:pt x="125" y="25"/>
                  </a:lnTo>
                  <a:lnTo>
                    <a:pt x="158" y="11"/>
                  </a:lnTo>
                  <a:lnTo>
                    <a:pt x="193" y="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pic>
          <p:nvPicPr>
            <p:cNvPr id="43" name="Picture 2" descr="mage result for smartthings app ic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25561" r="35590" b="25852"/>
            <a:stretch/>
          </p:blipFill>
          <p:spPr bwMode="auto">
            <a:xfrm>
              <a:off x="6497815" y="2775239"/>
              <a:ext cx="545171" cy="49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ge result for hue app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403" y="2686659"/>
              <a:ext cx="673437" cy="67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ge result for smart lock august app ic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1" t="13333" r="29864" b="12324"/>
            <a:stretch/>
          </p:blipFill>
          <p:spPr bwMode="auto">
            <a:xfrm>
              <a:off x="6512189" y="3340428"/>
              <a:ext cx="530798" cy="51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/>
          <p:cNvSpPr txBox="1"/>
          <p:nvPr/>
        </p:nvSpPr>
        <p:spPr>
          <a:xfrm>
            <a:off x="5579571" y="4601922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IoT</a:t>
            </a:r>
            <a:r>
              <a:rPr lang="en-US" sz="1600"/>
              <a:t> Hub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4626759" y="4240243"/>
            <a:ext cx="829953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95" y="3901402"/>
            <a:ext cx="297170" cy="297170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 flipV="1">
            <a:off x="4295306" y="5514162"/>
            <a:ext cx="35510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010443" y="2327713"/>
            <a:ext cx="566" cy="121460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6997700" y="2298553"/>
            <a:ext cx="1697321" cy="9524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394942" y="2253588"/>
            <a:ext cx="1260817" cy="26868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210905" y="5915641"/>
            <a:ext cx="1356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/>
              <a:t>User interface</a:t>
            </a:r>
            <a:endParaRPr lang="en-US" altLang="zh-TW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8C9AFC-0DAA-B94D-AF3B-8D207D1DA90A}"/>
              </a:ext>
            </a:extLst>
          </p:cNvPr>
          <p:cNvSpPr/>
          <p:nvPr/>
        </p:nvSpPr>
        <p:spPr>
          <a:xfrm>
            <a:off x="2482270" y="78537"/>
            <a:ext cx="7785847" cy="67773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58E656-9F0C-4B43-A43D-BC4CEE4B6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86" y="0"/>
            <a:ext cx="2734656" cy="27346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BB57306-5258-8E4D-BE0C-A81BF1EA1CAD}"/>
              </a:ext>
            </a:extLst>
          </p:cNvPr>
          <p:cNvSpPr txBox="1"/>
          <p:nvPr/>
        </p:nvSpPr>
        <p:spPr>
          <a:xfrm>
            <a:off x="7405905" y="1616860"/>
            <a:ext cx="1736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Cloud Platform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4E9AE1-B261-BC41-980A-81FE7279BE95}"/>
              </a:ext>
            </a:extLst>
          </p:cNvPr>
          <p:cNvSpPr/>
          <p:nvPr/>
        </p:nvSpPr>
        <p:spPr>
          <a:xfrm>
            <a:off x="6491576" y="396079"/>
            <a:ext cx="548665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TW" dirty="0"/>
              <a:t>Third-party apps can be deployed on cloud platforms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TW" dirty="0"/>
              <a:t>Could provide various cloud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TW" dirty="0"/>
              <a:t>e.g. Google Cloud IoT Core, IFTTT, Zapier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0895" cy="1888463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Components</a:t>
            </a:r>
            <a:r>
              <a:rPr lang="en-US" altLang="zh-TW" dirty="0"/>
              <a:t> </a:t>
            </a:r>
            <a:r>
              <a:rPr lang="mr-IN" altLang="zh-TW" dirty="0"/>
              <a:t>–</a:t>
            </a:r>
            <a:r>
              <a:rPr lang="en-US" altLang="zh-TW" dirty="0"/>
              <a:t> Cloud Platforms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D9395-56E7-EF47-A388-46935EA9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AF21D-01C3-4244-BB1B-F5456926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81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4074581" y="3826158"/>
            <a:ext cx="517787" cy="696062"/>
            <a:chOff x="2022075" y="3712078"/>
            <a:chExt cx="517787" cy="696062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022075" y="3712078"/>
              <a:ext cx="517787" cy="594341"/>
            </a:xfrm>
            <a:custGeom>
              <a:avLst/>
              <a:gdLst>
                <a:gd name="T0" fmla="*/ 1976 w 3949"/>
                <a:gd name="T1" fmla="*/ 0 h 4533"/>
                <a:gd name="T2" fmla="*/ 2035 w 3949"/>
                <a:gd name="T3" fmla="*/ 16 h 4533"/>
                <a:gd name="T4" fmla="*/ 2077 w 3949"/>
                <a:gd name="T5" fmla="*/ 58 h 4533"/>
                <a:gd name="T6" fmla="*/ 2094 w 3949"/>
                <a:gd name="T7" fmla="*/ 118 h 4533"/>
                <a:gd name="T8" fmla="*/ 2142 w 3949"/>
                <a:gd name="T9" fmla="*/ 1904 h 4533"/>
                <a:gd name="T10" fmla="*/ 2224 w 3949"/>
                <a:gd name="T11" fmla="*/ 1967 h 4533"/>
                <a:gd name="T12" fmla="*/ 2284 w 3949"/>
                <a:gd name="T13" fmla="*/ 2051 h 4533"/>
                <a:gd name="T14" fmla="*/ 2316 w 3949"/>
                <a:gd name="T15" fmla="*/ 2152 h 4533"/>
                <a:gd name="T16" fmla="*/ 2321 w 3949"/>
                <a:gd name="T17" fmla="*/ 2704 h 4533"/>
                <a:gd name="T18" fmla="*/ 2581 w 3949"/>
                <a:gd name="T19" fmla="*/ 2768 h 4533"/>
                <a:gd name="T20" fmla="*/ 2826 w 3949"/>
                <a:gd name="T21" fmla="*/ 2865 h 4533"/>
                <a:gd name="T22" fmla="*/ 3055 w 3949"/>
                <a:gd name="T23" fmla="*/ 2994 h 4533"/>
                <a:gd name="T24" fmla="*/ 3264 w 3949"/>
                <a:gd name="T25" fmla="*/ 3151 h 4533"/>
                <a:gd name="T26" fmla="*/ 3449 w 3949"/>
                <a:gd name="T27" fmla="*/ 3333 h 4533"/>
                <a:gd name="T28" fmla="*/ 3609 w 3949"/>
                <a:gd name="T29" fmla="*/ 3536 h 4533"/>
                <a:gd name="T30" fmla="*/ 3743 w 3949"/>
                <a:gd name="T31" fmla="*/ 3762 h 4533"/>
                <a:gd name="T32" fmla="*/ 3845 w 3949"/>
                <a:gd name="T33" fmla="*/ 4004 h 4533"/>
                <a:gd name="T34" fmla="*/ 3916 w 3949"/>
                <a:gd name="T35" fmla="*/ 4262 h 4533"/>
                <a:gd name="T36" fmla="*/ 3949 w 3949"/>
                <a:gd name="T37" fmla="*/ 4533 h 4533"/>
                <a:gd name="T38" fmla="*/ 13 w 3949"/>
                <a:gd name="T39" fmla="*/ 4396 h 4533"/>
                <a:gd name="T40" fmla="*/ 67 w 3949"/>
                <a:gd name="T41" fmla="*/ 4132 h 4533"/>
                <a:gd name="T42" fmla="*/ 154 w 3949"/>
                <a:gd name="T43" fmla="*/ 3882 h 4533"/>
                <a:gd name="T44" fmla="*/ 272 w 3949"/>
                <a:gd name="T45" fmla="*/ 3648 h 4533"/>
                <a:gd name="T46" fmla="*/ 418 w 3949"/>
                <a:gd name="T47" fmla="*/ 3432 h 4533"/>
                <a:gd name="T48" fmla="*/ 593 w 3949"/>
                <a:gd name="T49" fmla="*/ 3238 h 4533"/>
                <a:gd name="T50" fmla="*/ 790 w 3949"/>
                <a:gd name="T51" fmla="*/ 3069 h 4533"/>
                <a:gd name="T52" fmla="*/ 1007 w 3949"/>
                <a:gd name="T53" fmla="*/ 2927 h 4533"/>
                <a:gd name="T54" fmla="*/ 1245 w 3949"/>
                <a:gd name="T55" fmla="*/ 2814 h 4533"/>
                <a:gd name="T56" fmla="*/ 1498 w 3949"/>
                <a:gd name="T57" fmla="*/ 2731 h 4533"/>
                <a:gd name="T58" fmla="*/ 1629 w 3949"/>
                <a:gd name="T59" fmla="*/ 2207 h 4533"/>
                <a:gd name="T60" fmla="*/ 1647 w 3949"/>
                <a:gd name="T61" fmla="*/ 2099 h 4533"/>
                <a:gd name="T62" fmla="*/ 1693 w 3949"/>
                <a:gd name="T63" fmla="*/ 2007 h 4533"/>
                <a:gd name="T64" fmla="*/ 1766 w 3949"/>
                <a:gd name="T65" fmla="*/ 1931 h 4533"/>
                <a:gd name="T66" fmla="*/ 1858 w 3949"/>
                <a:gd name="T67" fmla="*/ 1881 h 4533"/>
                <a:gd name="T68" fmla="*/ 1861 w 3949"/>
                <a:gd name="T69" fmla="*/ 87 h 4533"/>
                <a:gd name="T70" fmla="*/ 1892 w 3949"/>
                <a:gd name="T71" fmla="*/ 34 h 4533"/>
                <a:gd name="T72" fmla="*/ 1943 w 3949"/>
                <a:gd name="T73" fmla="*/ 5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9" h="4533">
                  <a:moveTo>
                    <a:pt x="1976" y="0"/>
                  </a:moveTo>
                  <a:lnTo>
                    <a:pt x="1976" y="0"/>
                  </a:lnTo>
                  <a:lnTo>
                    <a:pt x="2006" y="5"/>
                  </a:lnTo>
                  <a:lnTo>
                    <a:pt x="2035" y="16"/>
                  </a:lnTo>
                  <a:lnTo>
                    <a:pt x="2058" y="34"/>
                  </a:lnTo>
                  <a:lnTo>
                    <a:pt x="2077" y="58"/>
                  </a:lnTo>
                  <a:lnTo>
                    <a:pt x="2089" y="87"/>
                  </a:lnTo>
                  <a:lnTo>
                    <a:pt x="2094" y="118"/>
                  </a:lnTo>
                  <a:lnTo>
                    <a:pt x="2094" y="1881"/>
                  </a:lnTo>
                  <a:lnTo>
                    <a:pt x="2142" y="1904"/>
                  </a:lnTo>
                  <a:lnTo>
                    <a:pt x="2186" y="1931"/>
                  </a:lnTo>
                  <a:lnTo>
                    <a:pt x="2224" y="1967"/>
                  </a:lnTo>
                  <a:lnTo>
                    <a:pt x="2257" y="2007"/>
                  </a:lnTo>
                  <a:lnTo>
                    <a:pt x="2284" y="2051"/>
                  </a:lnTo>
                  <a:lnTo>
                    <a:pt x="2305" y="2099"/>
                  </a:lnTo>
                  <a:lnTo>
                    <a:pt x="2316" y="2152"/>
                  </a:lnTo>
                  <a:lnTo>
                    <a:pt x="2321" y="2207"/>
                  </a:lnTo>
                  <a:lnTo>
                    <a:pt x="2321" y="2704"/>
                  </a:lnTo>
                  <a:lnTo>
                    <a:pt x="2453" y="2731"/>
                  </a:lnTo>
                  <a:lnTo>
                    <a:pt x="2581" y="2768"/>
                  </a:lnTo>
                  <a:lnTo>
                    <a:pt x="2705" y="2814"/>
                  </a:lnTo>
                  <a:lnTo>
                    <a:pt x="2826" y="2865"/>
                  </a:lnTo>
                  <a:lnTo>
                    <a:pt x="2942" y="2927"/>
                  </a:lnTo>
                  <a:lnTo>
                    <a:pt x="3055" y="2994"/>
                  </a:lnTo>
                  <a:lnTo>
                    <a:pt x="3162" y="3069"/>
                  </a:lnTo>
                  <a:lnTo>
                    <a:pt x="3264" y="3151"/>
                  </a:lnTo>
                  <a:lnTo>
                    <a:pt x="3359" y="3238"/>
                  </a:lnTo>
                  <a:lnTo>
                    <a:pt x="3449" y="3333"/>
                  </a:lnTo>
                  <a:lnTo>
                    <a:pt x="3531" y="3432"/>
                  </a:lnTo>
                  <a:lnTo>
                    <a:pt x="3609" y="3536"/>
                  </a:lnTo>
                  <a:lnTo>
                    <a:pt x="3680" y="3648"/>
                  </a:lnTo>
                  <a:lnTo>
                    <a:pt x="3743" y="3762"/>
                  </a:lnTo>
                  <a:lnTo>
                    <a:pt x="3798" y="3882"/>
                  </a:lnTo>
                  <a:lnTo>
                    <a:pt x="3845" y="4004"/>
                  </a:lnTo>
                  <a:lnTo>
                    <a:pt x="3885" y="4132"/>
                  </a:lnTo>
                  <a:lnTo>
                    <a:pt x="3916" y="4262"/>
                  </a:lnTo>
                  <a:lnTo>
                    <a:pt x="3937" y="4396"/>
                  </a:lnTo>
                  <a:lnTo>
                    <a:pt x="3949" y="4533"/>
                  </a:lnTo>
                  <a:lnTo>
                    <a:pt x="0" y="4533"/>
                  </a:lnTo>
                  <a:lnTo>
                    <a:pt x="13" y="4396"/>
                  </a:lnTo>
                  <a:lnTo>
                    <a:pt x="36" y="4262"/>
                  </a:lnTo>
                  <a:lnTo>
                    <a:pt x="67" y="4132"/>
                  </a:lnTo>
                  <a:lnTo>
                    <a:pt x="105" y="4004"/>
                  </a:lnTo>
                  <a:lnTo>
                    <a:pt x="154" y="3882"/>
                  </a:lnTo>
                  <a:lnTo>
                    <a:pt x="209" y="3762"/>
                  </a:lnTo>
                  <a:lnTo>
                    <a:pt x="272" y="3648"/>
                  </a:lnTo>
                  <a:lnTo>
                    <a:pt x="341" y="3536"/>
                  </a:lnTo>
                  <a:lnTo>
                    <a:pt x="418" y="3432"/>
                  </a:lnTo>
                  <a:lnTo>
                    <a:pt x="502" y="3333"/>
                  </a:lnTo>
                  <a:lnTo>
                    <a:pt x="593" y="3238"/>
                  </a:lnTo>
                  <a:lnTo>
                    <a:pt x="688" y="3151"/>
                  </a:lnTo>
                  <a:lnTo>
                    <a:pt x="790" y="3069"/>
                  </a:lnTo>
                  <a:lnTo>
                    <a:pt x="896" y="2994"/>
                  </a:lnTo>
                  <a:lnTo>
                    <a:pt x="1007" y="2927"/>
                  </a:lnTo>
                  <a:lnTo>
                    <a:pt x="1124" y="2865"/>
                  </a:lnTo>
                  <a:lnTo>
                    <a:pt x="1245" y="2814"/>
                  </a:lnTo>
                  <a:lnTo>
                    <a:pt x="1369" y="2768"/>
                  </a:lnTo>
                  <a:lnTo>
                    <a:pt x="1498" y="2731"/>
                  </a:lnTo>
                  <a:lnTo>
                    <a:pt x="1629" y="2704"/>
                  </a:lnTo>
                  <a:lnTo>
                    <a:pt x="1629" y="2207"/>
                  </a:lnTo>
                  <a:lnTo>
                    <a:pt x="1634" y="2152"/>
                  </a:lnTo>
                  <a:lnTo>
                    <a:pt x="1647" y="2099"/>
                  </a:lnTo>
                  <a:lnTo>
                    <a:pt x="1666" y="2051"/>
                  </a:lnTo>
                  <a:lnTo>
                    <a:pt x="1693" y="2007"/>
                  </a:lnTo>
                  <a:lnTo>
                    <a:pt x="1727" y="1967"/>
                  </a:lnTo>
                  <a:lnTo>
                    <a:pt x="1766" y="1931"/>
                  </a:lnTo>
                  <a:lnTo>
                    <a:pt x="1810" y="1904"/>
                  </a:lnTo>
                  <a:lnTo>
                    <a:pt x="1858" y="1881"/>
                  </a:lnTo>
                  <a:lnTo>
                    <a:pt x="1858" y="118"/>
                  </a:lnTo>
                  <a:lnTo>
                    <a:pt x="1861" y="87"/>
                  </a:lnTo>
                  <a:lnTo>
                    <a:pt x="1874" y="58"/>
                  </a:lnTo>
                  <a:lnTo>
                    <a:pt x="1892" y="34"/>
                  </a:lnTo>
                  <a:lnTo>
                    <a:pt x="1916" y="16"/>
                  </a:lnTo>
                  <a:lnTo>
                    <a:pt x="1943" y="5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152111" y="4337353"/>
              <a:ext cx="257715" cy="70787"/>
            </a:xfrm>
            <a:custGeom>
              <a:avLst/>
              <a:gdLst>
                <a:gd name="T0" fmla="*/ 0 w 1968"/>
                <a:gd name="T1" fmla="*/ 0 h 540"/>
                <a:gd name="T2" fmla="*/ 1968 w 1968"/>
                <a:gd name="T3" fmla="*/ 0 h 540"/>
                <a:gd name="T4" fmla="*/ 1913 w 1968"/>
                <a:gd name="T5" fmla="*/ 79 h 540"/>
                <a:gd name="T6" fmla="*/ 1851 w 1968"/>
                <a:gd name="T7" fmla="*/ 153 h 540"/>
                <a:gd name="T8" fmla="*/ 1785 w 1968"/>
                <a:gd name="T9" fmla="*/ 221 h 540"/>
                <a:gd name="T10" fmla="*/ 1713 w 1968"/>
                <a:gd name="T11" fmla="*/ 284 h 540"/>
                <a:gd name="T12" fmla="*/ 1635 w 1968"/>
                <a:gd name="T13" fmla="*/ 342 h 540"/>
                <a:gd name="T14" fmla="*/ 1553 w 1968"/>
                <a:gd name="T15" fmla="*/ 392 h 540"/>
                <a:gd name="T16" fmla="*/ 1467 w 1968"/>
                <a:gd name="T17" fmla="*/ 436 h 540"/>
                <a:gd name="T18" fmla="*/ 1377 w 1968"/>
                <a:gd name="T19" fmla="*/ 473 h 540"/>
                <a:gd name="T20" fmla="*/ 1283 w 1968"/>
                <a:gd name="T21" fmla="*/ 502 h 540"/>
                <a:gd name="T22" fmla="*/ 1186 w 1968"/>
                <a:gd name="T23" fmla="*/ 524 h 540"/>
                <a:gd name="T24" fmla="*/ 1086 w 1968"/>
                <a:gd name="T25" fmla="*/ 537 h 540"/>
                <a:gd name="T26" fmla="*/ 985 w 1968"/>
                <a:gd name="T27" fmla="*/ 540 h 540"/>
                <a:gd name="T28" fmla="*/ 881 w 1968"/>
                <a:gd name="T29" fmla="*/ 537 h 540"/>
                <a:gd name="T30" fmla="*/ 783 w 1968"/>
                <a:gd name="T31" fmla="*/ 524 h 540"/>
                <a:gd name="T32" fmla="*/ 686 w 1968"/>
                <a:gd name="T33" fmla="*/ 502 h 540"/>
                <a:gd name="T34" fmla="*/ 591 w 1968"/>
                <a:gd name="T35" fmla="*/ 473 h 540"/>
                <a:gd name="T36" fmla="*/ 502 w 1968"/>
                <a:gd name="T37" fmla="*/ 436 h 540"/>
                <a:gd name="T38" fmla="*/ 415 w 1968"/>
                <a:gd name="T39" fmla="*/ 392 h 540"/>
                <a:gd name="T40" fmla="*/ 333 w 1968"/>
                <a:gd name="T41" fmla="*/ 342 h 540"/>
                <a:gd name="T42" fmla="*/ 255 w 1968"/>
                <a:gd name="T43" fmla="*/ 284 h 540"/>
                <a:gd name="T44" fmla="*/ 184 w 1968"/>
                <a:gd name="T45" fmla="*/ 221 h 540"/>
                <a:gd name="T46" fmla="*/ 116 w 1968"/>
                <a:gd name="T47" fmla="*/ 153 h 540"/>
                <a:gd name="T48" fmla="*/ 55 w 1968"/>
                <a:gd name="T49" fmla="*/ 79 h 540"/>
                <a:gd name="T50" fmla="*/ 0 w 1968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8" h="540">
                  <a:moveTo>
                    <a:pt x="0" y="0"/>
                  </a:moveTo>
                  <a:lnTo>
                    <a:pt x="1968" y="0"/>
                  </a:lnTo>
                  <a:lnTo>
                    <a:pt x="1913" y="79"/>
                  </a:lnTo>
                  <a:lnTo>
                    <a:pt x="1851" y="153"/>
                  </a:lnTo>
                  <a:lnTo>
                    <a:pt x="1785" y="221"/>
                  </a:lnTo>
                  <a:lnTo>
                    <a:pt x="1713" y="284"/>
                  </a:lnTo>
                  <a:lnTo>
                    <a:pt x="1635" y="342"/>
                  </a:lnTo>
                  <a:lnTo>
                    <a:pt x="1553" y="392"/>
                  </a:lnTo>
                  <a:lnTo>
                    <a:pt x="1467" y="436"/>
                  </a:lnTo>
                  <a:lnTo>
                    <a:pt x="1377" y="473"/>
                  </a:lnTo>
                  <a:lnTo>
                    <a:pt x="1283" y="502"/>
                  </a:lnTo>
                  <a:lnTo>
                    <a:pt x="1186" y="524"/>
                  </a:lnTo>
                  <a:lnTo>
                    <a:pt x="1086" y="537"/>
                  </a:lnTo>
                  <a:lnTo>
                    <a:pt x="985" y="540"/>
                  </a:lnTo>
                  <a:lnTo>
                    <a:pt x="881" y="537"/>
                  </a:lnTo>
                  <a:lnTo>
                    <a:pt x="783" y="524"/>
                  </a:lnTo>
                  <a:lnTo>
                    <a:pt x="686" y="502"/>
                  </a:lnTo>
                  <a:lnTo>
                    <a:pt x="591" y="473"/>
                  </a:lnTo>
                  <a:lnTo>
                    <a:pt x="502" y="436"/>
                  </a:lnTo>
                  <a:lnTo>
                    <a:pt x="415" y="392"/>
                  </a:lnTo>
                  <a:lnTo>
                    <a:pt x="333" y="342"/>
                  </a:lnTo>
                  <a:lnTo>
                    <a:pt x="255" y="284"/>
                  </a:lnTo>
                  <a:lnTo>
                    <a:pt x="184" y="221"/>
                  </a:lnTo>
                  <a:lnTo>
                    <a:pt x="116" y="153"/>
                  </a:lnTo>
                  <a:lnTo>
                    <a:pt x="55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</p:grpSp>
      <p:sp>
        <p:nvSpPr>
          <p:cNvPr id="36" name="tv"/>
          <p:cNvSpPr>
            <a:spLocks noEditPoints="1"/>
          </p:cNvSpPr>
          <p:nvPr/>
        </p:nvSpPr>
        <p:spPr bwMode="auto">
          <a:xfrm>
            <a:off x="2913070" y="5073536"/>
            <a:ext cx="1126225" cy="874549"/>
          </a:xfrm>
          <a:custGeom>
            <a:avLst/>
            <a:gdLst>
              <a:gd name="T0" fmla="*/ 199 w 3691"/>
              <a:gd name="T1" fmla="*/ 2366 h 3084"/>
              <a:gd name="T2" fmla="*/ 207 w 3691"/>
              <a:gd name="T3" fmla="*/ 2382 h 3084"/>
              <a:gd name="T4" fmla="*/ 3472 w 3691"/>
              <a:gd name="T5" fmla="*/ 2384 h 3084"/>
              <a:gd name="T6" fmla="*/ 3489 w 3691"/>
              <a:gd name="T7" fmla="*/ 2376 h 3084"/>
              <a:gd name="T8" fmla="*/ 3491 w 3691"/>
              <a:gd name="T9" fmla="*/ 200 h 3084"/>
              <a:gd name="T10" fmla="*/ 199 w 3691"/>
              <a:gd name="T11" fmla="*/ 0 h 3084"/>
              <a:gd name="T12" fmla="*/ 3491 w 3691"/>
              <a:gd name="T13" fmla="*/ 6 h 3084"/>
              <a:gd name="T14" fmla="*/ 3564 w 3691"/>
              <a:gd name="T15" fmla="*/ 25 h 3084"/>
              <a:gd name="T16" fmla="*/ 3625 w 3691"/>
              <a:gd name="T17" fmla="*/ 67 h 3084"/>
              <a:gd name="T18" fmla="*/ 3669 w 3691"/>
              <a:gd name="T19" fmla="*/ 128 h 3084"/>
              <a:gd name="T20" fmla="*/ 3691 w 3691"/>
              <a:gd name="T21" fmla="*/ 200 h 3084"/>
              <a:gd name="T22" fmla="*/ 3689 w 3691"/>
              <a:gd name="T23" fmla="*/ 2395 h 3084"/>
              <a:gd name="T24" fmla="*/ 3673 w 3691"/>
              <a:gd name="T25" fmla="*/ 2449 h 3084"/>
              <a:gd name="T26" fmla="*/ 3642 w 3691"/>
              <a:gd name="T27" fmla="*/ 2503 h 3084"/>
              <a:gd name="T28" fmla="*/ 3596 w 3691"/>
              <a:gd name="T29" fmla="*/ 2548 h 3084"/>
              <a:gd name="T30" fmla="*/ 3539 w 3691"/>
              <a:gd name="T31" fmla="*/ 2575 h 3084"/>
              <a:gd name="T32" fmla="*/ 3472 w 3691"/>
              <a:gd name="T33" fmla="*/ 2584 h 3084"/>
              <a:gd name="T34" fmla="*/ 2284 w 3691"/>
              <a:gd name="T35" fmla="*/ 2885 h 3084"/>
              <a:gd name="T36" fmla="*/ 2534 w 3691"/>
              <a:gd name="T37" fmla="*/ 2887 h 3084"/>
              <a:gd name="T38" fmla="*/ 2573 w 3691"/>
              <a:gd name="T39" fmla="*/ 2906 h 3084"/>
              <a:gd name="T40" fmla="*/ 2601 w 3691"/>
              <a:gd name="T41" fmla="*/ 2940 h 3084"/>
              <a:gd name="T42" fmla="*/ 2611 w 3691"/>
              <a:gd name="T43" fmla="*/ 2984 h 3084"/>
              <a:gd name="T44" fmla="*/ 2601 w 3691"/>
              <a:gd name="T45" fmla="*/ 3029 h 3084"/>
              <a:gd name="T46" fmla="*/ 2573 w 3691"/>
              <a:gd name="T47" fmla="*/ 3062 h 3084"/>
              <a:gd name="T48" fmla="*/ 2534 w 3691"/>
              <a:gd name="T49" fmla="*/ 3081 h 3084"/>
              <a:gd name="T50" fmla="*/ 1179 w 3691"/>
              <a:gd name="T51" fmla="*/ 3084 h 3084"/>
              <a:gd name="T52" fmla="*/ 1135 w 3691"/>
              <a:gd name="T53" fmla="*/ 3074 h 3084"/>
              <a:gd name="T54" fmla="*/ 1101 w 3691"/>
              <a:gd name="T55" fmla="*/ 3047 h 3084"/>
              <a:gd name="T56" fmla="*/ 1082 w 3691"/>
              <a:gd name="T57" fmla="*/ 3007 h 3084"/>
              <a:gd name="T58" fmla="*/ 1082 w 3691"/>
              <a:gd name="T59" fmla="*/ 2961 h 3084"/>
              <a:gd name="T60" fmla="*/ 1101 w 3691"/>
              <a:gd name="T61" fmla="*/ 2922 h 3084"/>
              <a:gd name="T62" fmla="*/ 1135 w 3691"/>
              <a:gd name="T63" fmla="*/ 2895 h 3084"/>
              <a:gd name="T64" fmla="*/ 1179 w 3691"/>
              <a:gd name="T65" fmla="*/ 2885 h 3084"/>
              <a:gd name="T66" fmla="*/ 1405 w 3691"/>
              <a:gd name="T67" fmla="*/ 2584 h 3084"/>
              <a:gd name="T68" fmla="*/ 182 w 3691"/>
              <a:gd name="T69" fmla="*/ 2582 h 3084"/>
              <a:gd name="T70" fmla="*/ 120 w 3691"/>
              <a:gd name="T71" fmla="*/ 2564 h 3084"/>
              <a:gd name="T72" fmla="*/ 70 w 3691"/>
              <a:gd name="T73" fmla="*/ 2528 h 3084"/>
              <a:gd name="T74" fmla="*/ 29 w 3691"/>
              <a:gd name="T75" fmla="*/ 2474 h 3084"/>
              <a:gd name="T76" fmla="*/ 8 w 3691"/>
              <a:gd name="T77" fmla="*/ 2424 h 3084"/>
              <a:gd name="T78" fmla="*/ 0 w 3691"/>
              <a:gd name="T79" fmla="*/ 2366 h 3084"/>
              <a:gd name="T80" fmla="*/ 7 w 3691"/>
              <a:gd name="T81" fmla="*/ 168 h 3084"/>
              <a:gd name="T82" fmla="*/ 34 w 3691"/>
              <a:gd name="T83" fmla="*/ 106 h 3084"/>
              <a:gd name="T84" fmla="*/ 76 w 3691"/>
              <a:gd name="T85" fmla="*/ 56 h 3084"/>
              <a:gd name="T86" fmla="*/ 133 w 3691"/>
              <a:gd name="T87" fmla="*/ 21 h 3084"/>
              <a:gd name="T88" fmla="*/ 199 w 3691"/>
              <a:gd name="T89" fmla="*/ 6 h 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91" h="3084">
                <a:moveTo>
                  <a:pt x="199" y="200"/>
                </a:moveTo>
                <a:lnTo>
                  <a:pt x="199" y="2366"/>
                </a:lnTo>
                <a:lnTo>
                  <a:pt x="200" y="2376"/>
                </a:lnTo>
                <a:lnTo>
                  <a:pt x="207" y="2382"/>
                </a:lnTo>
                <a:lnTo>
                  <a:pt x="217" y="2384"/>
                </a:lnTo>
                <a:lnTo>
                  <a:pt x="3472" y="2384"/>
                </a:lnTo>
                <a:lnTo>
                  <a:pt x="3483" y="2382"/>
                </a:lnTo>
                <a:lnTo>
                  <a:pt x="3489" y="2376"/>
                </a:lnTo>
                <a:lnTo>
                  <a:pt x="3491" y="2366"/>
                </a:lnTo>
                <a:lnTo>
                  <a:pt x="3491" y="200"/>
                </a:lnTo>
                <a:lnTo>
                  <a:pt x="199" y="200"/>
                </a:lnTo>
                <a:close/>
                <a:moveTo>
                  <a:pt x="199" y="0"/>
                </a:moveTo>
                <a:lnTo>
                  <a:pt x="3491" y="0"/>
                </a:lnTo>
                <a:lnTo>
                  <a:pt x="3491" y="6"/>
                </a:lnTo>
                <a:lnTo>
                  <a:pt x="3528" y="12"/>
                </a:lnTo>
                <a:lnTo>
                  <a:pt x="3564" y="25"/>
                </a:lnTo>
                <a:lnTo>
                  <a:pt x="3596" y="44"/>
                </a:lnTo>
                <a:lnTo>
                  <a:pt x="3625" y="67"/>
                </a:lnTo>
                <a:lnTo>
                  <a:pt x="3650" y="96"/>
                </a:lnTo>
                <a:lnTo>
                  <a:pt x="3669" y="128"/>
                </a:lnTo>
                <a:lnTo>
                  <a:pt x="3683" y="163"/>
                </a:lnTo>
                <a:lnTo>
                  <a:pt x="3691" y="200"/>
                </a:lnTo>
                <a:lnTo>
                  <a:pt x="3691" y="2366"/>
                </a:lnTo>
                <a:lnTo>
                  <a:pt x="3689" y="2395"/>
                </a:lnTo>
                <a:lnTo>
                  <a:pt x="3682" y="2422"/>
                </a:lnTo>
                <a:lnTo>
                  <a:pt x="3673" y="2449"/>
                </a:lnTo>
                <a:lnTo>
                  <a:pt x="3661" y="2474"/>
                </a:lnTo>
                <a:lnTo>
                  <a:pt x="3642" y="2503"/>
                </a:lnTo>
                <a:lnTo>
                  <a:pt x="3620" y="2528"/>
                </a:lnTo>
                <a:lnTo>
                  <a:pt x="3596" y="2548"/>
                </a:lnTo>
                <a:lnTo>
                  <a:pt x="3569" y="2564"/>
                </a:lnTo>
                <a:lnTo>
                  <a:pt x="3539" y="2575"/>
                </a:lnTo>
                <a:lnTo>
                  <a:pt x="3508" y="2582"/>
                </a:lnTo>
                <a:lnTo>
                  <a:pt x="3472" y="2584"/>
                </a:lnTo>
                <a:lnTo>
                  <a:pt x="2284" y="2584"/>
                </a:lnTo>
                <a:lnTo>
                  <a:pt x="2284" y="2885"/>
                </a:lnTo>
                <a:lnTo>
                  <a:pt x="2510" y="2885"/>
                </a:lnTo>
                <a:lnTo>
                  <a:pt x="2534" y="2887"/>
                </a:lnTo>
                <a:lnTo>
                  <a:pt x="2554" y="2895"/>
                </a:lnTo>
                <a:lnTo>
                  <a:pt x="2573" y="2906"/>
                </a:lnTo>
                <a:lnTo>
                  <a:pt x="2589" y="2922"/>
                </a:lnTo>
                <a:lnTo>
                  <a:pt x="2601" y="2940"/>
                </a:lnTo>
                <a:lnTo>
                  <a:pt x="2608" y="2961"/>
                </a:lnTo>
                <a:lnTo>
                  <a:pt x="2611" y="2984"/>
                </a:lnTo>
                <a:lnTo>
                  <a:pt x="2608" y="3007"/>
                </a:lnTo>
                <a:lnTo>
                  <a:pt x="2601" y="3029"/>
                </a:lnTo>
                <a:lnTo>
                  <a:pt x="2589" y="3047"/>
                </a:lnTo>
                <a:lnTo>
                  <a:pt x="2573" y="3062"/>
                </a:lnTo>
                <a:lnTo>
                  <a:pt x="2554" y="3074"/>
                </a:lnTo>
                <a:lnTo>
                  <a:pt x="2534" y="3081"/>
                </a:lnTo>
                <a:lnTo>
                  <a:pt x="2510" y="3084"/>
                </a:lnTo>
                <a:lnTo>
                  <a:pt x="1179" y="3084"/>
                </a:lnTo>
                <a:lnTo>
                  <a:pt x="1156" y="3081"/>
                </a:lnTo>
                <a:lnTo>
                  <a:pt x="1135" y="3074"/>
                </a:lnTo>
                <a:lnTo>
                  <a:pt x="1117" y="3062"/>
                </a:lnTo>
                <a:lnTo>
                  <a:pt x="1101" y="3047"/>
                </a:lnTo>
                <a:lnTo>
                  <a:pt x="1090" y="3029"/>
                </a:lnTo>
                <a:lnTo>
                  <a:pt x="1082" y="3007"/>
                </a:lnTo>
                <a:lnTo>
                  <a:pt x="1080" y="2984"/>
                </a:lnTo>
                <a:lnTo>
                  <a:pt x="1082" y="2961"/>
                </a:lnTo>
                <a:lnTo>
                  <a:pt x="1090" y="2940"/>
                </a:lnTo>
                <a:lnTo>
                  <a:pt x="1101" y="2922"/>
                </a:lnTo>
                <a:lnTo>
                  <a:pt x="1117" y="2906"/>
                </a:lnTo>
                <a:lnTo>
                  <a:pt x="1135" y="2895"/>
                </a:lnTo>
                <a:lnTo>
                  <a:pt x="1156" y="2887"/>
                </a:lnTo>
                <a:lnTo>
                  <a:pt x="1179" y="2885"/>
                </a:lnTo>
                <a:lnTo>
                  <a:pt x="1405" y="2885"/>
                </a:lnTo>
                <a:lnTo>
                  <a:pt x="1405" y="2584"/>
                </a:lnTo>
                <a:lnTo>
                  <a:pt x="217" y="2584"/>
                </a:lnTo>
                <a:lnTo>
                  <a:pt x="182" y="2582"/>
                </a:lnTo>
                <a:lnTo>
                  <a:pt x="149" y="2575"/>
                </a:lnTo>
                <a:lnTo>
                  <a:pt x="120" y="2564"/>
                </a:lnTo>
                <a:lnTo>
                  <a:pt x="93" y="2548"/>
                </a:lnTo>
                <a:lnTo>
                  <a:pt x="70" y="2528"/>
                </a:lnTo>
                <a:lnTo>
                  <a:pt x="48" y="2503"/>
                </a:lnTo>
                <a:lnTo>
                  <a:pt x="29" y="2474"/>
                </a:lnTo>
                <a:lnTo>
                  <a:pt x="17" y="2450"/>
                </a:lnTo>
                <a:lnTo>
                  <a:pt x="8" y="2424"/>
                </a:lnTo>
                <a:lnTo>
                  <a:pt x="2" y="2397"/>
                </a:lnTo>
                <a:lnTo>
                  <a:pt x="0" y="2366"/>
                </a:lnTo>
                <a:lnTo>
                  <a:pt x="0" y="200"/>
                </a:lnTo>
                <a:lnTo>
                  <a:pt x="7" y="168"/>
                </a:lnTo>
                <a:lnTo>
                  <a:pt x="18" y="135"/>
                </a:lnTo>
                <a:lnTo>
                  <a:pt x="34" y="106"/>
                </a:lnTo>
                <a:lnTo>
                  <a:pt x="53" y="80"/>
                </a:lnTo>
                <a:lnTo>
                  <a:pt x="76" y="56"/>
                </a:lnTo>
                <a:lnTo>
                  <a:pt x="102" y="37"/>
                </a:lnTo>
                <a:lnTo>
                  <a:pt x="133" y="21"/>
                </a:lnTo>
                <a:lnTo>
                  <a:pt x="164" y="11"/>
                </a:lnTo>
                <a:lnTo>
                  <a:pt x="199" y="6"/>
                </a:lnTo>
                <a:lnTo>
                  <a:pt x="1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zh-TW" altLang="en-US" sz="1351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86" y="0"/>
            <a:ext cx="2734656" cy="2734656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V="1">
            <a:off x="6491576" y="4199734"/>
            <a:ext cx="1261090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05905" y="1616860"/>
            <a:ext cx="1736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Cloud Platform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105343" y="6017796"/>
            <a:ext cx="741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4" y="3713800"/>
            <a:ext cx="849700" cy="8497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579571" y="4601922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IoT</a:t>
            </a:r>
            <a:r>
              <a:rPr lang="en-US" sz="1600"/>
              <a:t> Hub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4626759" y="4240243"/>
            <a:ext cx="829953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95" y="3901402"/>
            <a:ext cx="297170" cy="297170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 flipV="1">
            <a:off x="4295306" y="5514162"/>
            <a:ext cx="35510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010443" y="2327713"/>
            <a:ext cx="566" cy="121460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6997700" y="2298553"/>
            <a:ext cx="1697321" cy="9524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394942" y="2253588"/>
            <a:ext cx="1260817" cy="26868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6A47B2C-BC83-504C-AB50-C6CCE4DB192F}"/>
              </a:ext>
            </a:extLst>
          </p:cNvPr>
          <p:cNvSpPr/>
          <p:nvPr/>
        </p:nvSpPr>
        <p:spPr>
          <a:xfrm>
            <a:off x="2746979" y="208373"/>
            <a:ext cx="7785847" cy="67773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A74778-328B-7C4F-864F-B4A629D06DE4}"/>
              </a:ext>
            </a:extLst>
          </p:cNvPr>
          <p:cNvGrpSpPr/>
          <p:nvPr/>
        </p:nvGrpSpPr>
        <p:grpSpPr>
          <a:xfrm>
            <a:off x="8085461" y="3341816"/>
            <a:ext cx="1518100" cy="2553168"/>
            <a:chOff x="6309292" y="2413597"/>
            <a:chExt cx="1518100" cy="2553168"/>
          </a:xfrm>
        </p:grpSpPr>
        <p:sp>
          <p:nvSpPr>
            <p:cNvPr id="31" name="phone">
              <a:extLst>
                <a:ext uri="{FF2B5EF4-FFF2-40B4-BE49-F238E27FC236}">
                  <a16:creationId xmlns:a16="http://schemas.microsoft.com/office/drawing/2014/main" id="{ECB5DDE4-BCF8-6C45-84F2-9CC668222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9292" y="2413597"/>
              <a:ext cx="1518100" cy="2553168"/>
            </a:xfrm>
            <a:custGeom>
              <a:avLst/>
              <a:gdLst>
                <a:gd name="T0" fmla="*/ 964 w 1981"/>
                <a:gd name="T1" fmla="*/ 2996 h 3330"/>
                <a:gd name="T2" fmla="*/ 919 w 1981"/>
                <a:gd name="T3" fmla="*/ 3017 h 3330"/>
                <a:gd name="T4" fmla="*/ 888 w 1981"/>
                <a:gd name="T5" fmla="*/ 3056 h 3330"/>
                <a:gd name="T6" fmla="*/ 875 w 1981"/>
                <a:gd name="T7" fmla="*/ 3105 h 3330"/>
                <a:gd name="T8" fmla="*/ 888 w 1981"/>
                <a:gd name="T9" fmla="*/ 3154 h 3330"/>
                <a:gd name="T10" fmla="*/ 919 w 1981"/>
                <a:gd name="T11" fmla="*/ 3193 h 3330"/>
                <a:gd name="T12" fmla="*/ 964 w 1981"/>
                <a:gd name="T13" fmla="*/ 3215 h 3330"/>
                <a:gd name="T14" fmla="*/ 1017 w 1981"/>
                <a:gd name="T15" fmla="*/ 3215 h 3330"/>
                <a:gd name="T16" fmla="*/ 1062 w 1981"/>
                <a:gd name="T17" fmla="*/ 3193 h 3330"/>
                <a:gd name="T18" fmla="*/ 1094 w 1981"/>
                <a:gd name="T19" fmla="*/ 3154 h 3330"/>
                <a:gd name="T20" fmla="*/ 1106 w 1981"/>
                <a:gd name="T21" fmla="*/ 3105 h 3330"/>
                <a:gd name="T22" fmla="*/ 1094 w 1981"/>
                <a:gd name="T23" fmla="*/ 3056 h 3330"/>
                <a:gd name="T24" fmla="*/ 1062 w 1981"/>
                <a:gd name="T25" fmla="*/ 3017 h 3330"/>
                <a:gd name="T26" fmla="*/ 1017 w 1981"/>
                <a:gd name="T27" fmla="*/ 2996 h 3330"/>
                <a:gd name="T28" fmla="*/ 160 w 1981"/>
                <a:gd name="T29" fmla="*/ 357 h 3330"/>
                <a:gd name="T30" fmla="*/ 1821 w 1981"/>
                <a:gd name="T31" fmla="*/ 2914 h 3330"/>
                <a:gd name="T32" fmla="*/ 160 w 1981"/>
                <a:gd name="T33" fmla="*/ 357 h 3330"/>
                <a:gd name="T34" fmla="*/ 737 w 1981"/>
                <a:gd name="T35" fmla="*/ 164 h 3330"/>
                <a:gd name="T36" fmla="*/ 721 w 1981"/>
                <a:gd name="T37" fmla="*/ 179 h 3330"/>
                <a:gd name="T38" fmla="*/ 721 w 1981"/>
                <a:gd name="T39" fmla="*/ 200 h 3330"/>
                <a:gd name="T40" fmla="*/ 737 w 1981"/>
                <a:gd name="T41" fmla="*/ 214 h 3330"/>
                <a:gd name="T42" fmla="*/ 1234 w 1981"/>
                <a:gd name="T43" fmla="*/ 216 h 3330"/>
                <a:gd name="T44" fmla="*/ 1254 w 1981"/>
                <a:gd name="T45" fmla="*/ 209 h 3330"/>
                <a:gd name="T46" fmla="*/ 1262 w 1981"/>
                <a:gd name="T47" fmla="*/ 190 h 3330"/>
                <a:gd name="T48" fmla="*/ 1254 w 1981"/>
                <a:gd name="T49" fmla="*/ 171 h 3330"/>
                <a:gd name="T50" fmla="*/ 1234 w 1981"/>
                <a:gd name="T51" fmla="*/ 162 h 3330"/>
                <a:gd name="T52" fmla="*/ 230 w 1981"/>
                <a:gd name="T53" fmla="*/ 0 h 3330"/>
                <a:gd name="T54" fmla="*/ 1788 w 1981"/>
                <a:gd name="T55" fmla="*/ 3 h 3330"/>
                <a:gd name="T56" fmla="*/ 1857 w 1981"/>
                <a:gd name="T57" fmla="*/ 25 h 3330"/>
                <a:gd name="T58" fmla="*/ 1914 w 1981"/>
                <a:gd name="T59" fmla="*/ 67 h 3330"/>
                <a:gd name="T60" fmla="*/ 1955 w 1981"/>
                <a:gd name="T61" fmla="*/ 122 h 3330"/>
                <a:gd name="T62" fmla="*/ 1978 w 1981"/>
                <a:gd name="T63" fmla="*/ 189 h 3330"/>
                <a:gd name="T64" fmla="*/ 1981 w 1981"/>
                <a:gd name="T65" fmla="*/ 3105 h 3330"/>
                <a:gd name="T66" fmla="*/ 1970 w 1981"/>
                <a:gd name="T67" fmla="*/ 3176 h 3330"/>
                <a:gd name="T68" fmla="*/ 1937 w 1981"/>
                <a:gd name="T69" fmla="*/ 3237 h 3330"/>
                <a:gd name="T70" fmla="*/ 1887 w 1981"/>
                <a:gd name="T71" fmla="*/ 3287 h 3330"/>
                <a:gd name="T72" fmla="*/ 1824 w 1981"/>
                <a:gd name="T73" fmla="*/ 3319 h 3330"/>
                <a:gd name="T74" fmla="*/ 1751 w 1981"/>
                <a:gd name="T75" fmla="*/ 3330 h 3330"/>
                <a:gd name="T76" fmla="*/ 193 w 1981"/>
                <a:gd name="T77" fmla="*/ 3327 h 3330"/>
                <a:gd name="T78" fmla="*/ 125 w 1981"/>
                <a:gd name="T79" fmla="*/ 3305 h 3330"/>
                <a:gd name="T80" fmla="*/ 68 w 1981"/>
                <a:gd name="T81" fmla="*/ 3263 h 3330"/>
                <a:gd name="T82" fmla="*/ 26 w 1981"/>
                <a:gd name="T83" fmla="*/ 3208 h 3330"/>
                <a:gd name="T84" fmla="*/ 3 w 1981"/>
                <a:gd name="T85" fmla="*/ 3141 h 3330"/>
                <a:gd name="T86" fmla="*/ 0 w 1981"/>
                <a:gd name="T87" fmla="*/ 225 h 3330"/>
                <a:gd name="T88" fmla="*/ 12 w 1981"/>
                <a:gd name="T89" fmla="*/ 154 h 3330"/>
                <a:gd name="T90" fmla="*/ 44 w 1981"/>
                <a:gd name="T91" fmla="*/ 93 h 3330"/>
                <a:gd name="T92" fmla="*/ 95 w 1981"/>
                <a:gd name="T93" fmla="*/ 43 h 3330"/>
                <a:gd name="T94" fmla="*/ 158 w 1981"/>
                <a:gd name="T95" fmla="*/ 11 h 3330"/>
                <a:gd name="T96" fmla="*/ 230 w 1981"/>
                <a:gd name="T97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1" h="3330">
                  <a:moveTo>
                    <a:pt x="991" y="2993"/>
                  </a:moveTo>
                  <a:lnTo>
                    <a:pt x="964" y="2996"/>
                  </a:lnTo>
                  <a:lnTo>
                    <a:pt x="940" y="3004"/>
                  </a:lnTo>
                  <a:lnTo>
                    <a:pt x="919" y="3017"/>
                  </a:lnTo>
                  <a:lnTo>
                    <a:pt x="901" y="3034"/>
                  </a:lnTo>
                  <a:lnTo>
                    <a:pt x="888" y="3056"/>
                  </a:lnTo>
                  <a:lnTo>
                    <a:pt x="878" y="3080"/>
                  </a:lnTo>
                  <a:lnTo>
                    <a:pt x="875" y="3105"/>
                  </a:lnTo>
                  <a:lnTo>
                    <a:pt x="878" y="3131"/>
                  </a:lnTo>
                  <a:lnTo>
                    <a:pt x="888" y="3154"/>
                  </a:lnTo>
                  <a:lnTo>
                    <a:pt x="901" y="3176"/>
                  </a:lnTo>
                  <a:lnTo>
                    <a:pt x="919" y="3193"/>
                  </a:lnTo>
                  <a:lnTo>
                    <a:pt x="940" y="3206"/>
                  </a:lnTo>
                  <a:lnTo>
                    <a:pt x="964" y="3215"/>
                  </a:lnTo>
                  <a:lnTo>
                    <a:pt x="991" y="3218"/>
                  </a:lnTo>
                  <a:lnTo>
                    <a:pt x="1017" y="3215"/>
                  </a:lnTo>
                  <a:lnTo>
                    <a:pt x="1042" y="3206"/>
                  </a:lnTo>
                  <a:lnTo>
                    <a:pt x="1062" y="3193"/>
                  </a:lnTo>
                  <a:lnTo>
                    <a:pt x="1081" y="3176"/>
                  </a:lnTo>
                  <a:lnTo>
                    <a:pt x="1094" y="3154"/>
                  </a:lnTo>
                  <a:lnTo>
                    <a:pt x="1103" y="3131"/>
                  </a:lnTo>
                  <a:lnTo>
                    <a:pt x="1106" y="3105"/>
                  </a:lnTo>
                  <a:lnTo>
                    <a:pt x="1103" y="3080"/>
                  </a:lnTo>
                  <a:lnTo>
                    <a:pt x="1094" y="3056"/>
                  </a:lnTo>
                  <a:lnTo>
                    <a:pt x="1081" y="3034"/>
                  </a:lnTo>
                  <a:lnTo>
                    <a:pt x="1062" y="3017"/>
                  </a:lnTo>
                  <a:lnTo>
                    <a:pt x="1042" y="3004"/>
                  </a:lnTo>
                  <a:lnTo>
                    <a:pt x="1017" y="2996"/>
                  </a:lnTo>
                  <a:lnTo>
                    <a:pt x="991" y="2993"/>
                  </a:lnTo>
                  <a:close/>
                  <a:moveTo>
                    <a:pt x="160" y="357"/>
                  </a:moveTo>
                  <a:lnTo>
                    <a:pt x="160" y="2914"/>
                  </a:lnTo>
                  <a:lnTo>
                    <a:pt x="1821" y="2914"/>
                  </a:lnTo>
                  <a:lnTo>
                    <a:pt x="1821" y="357"/>
                  </a:lnTo>
                  <a:lnTo>
                    <a:pt x="160" y="357"/>
                  </a:lnTo>
                  <a:close/>
                  <a:moveTo>
                    <a:pt x="748" y="162"/>
                  </a:moveTo>
                  <a:lnTo>
                    <a:pt x="737" y="164"/>
                  </a:lnTo>
                  <a:lnTo>
                    <a:pt x="728" y="171"/>
                  </a:lnTo>
                  <a:lnTo>
                    <a:pt x="721" y="179"/>
                  </a:lnTo>
                  <a:lnTo>
                    <a:pt x="719" y="190"/>
                  </a:lnTo>
                  <a:lnTo>
                    <a:pt x="721" y="200"/>
                  </a:lnTo>
                  <a:lnTo>
                    <a:pt x="728" y="209"/>
                  </a:lnTo>
                  <a:lnTo>
                    <a:pt x="737" y="214"/>
                  </a:lnTo>
                  <a:lnTo>
                    <a:pt x="748" y="216"/>
                  </a:lnTo>
                  <a:lnTo>
                    <a:pt x="1234" y="216"/>
                  </a:lnTo>
                  <a:lnTo>
                    <a:pt x="1245" y="214"/>
                  </a:lnTo>
                  <a:lnTo>
                    <a:pt x="1254" y="209"/>
                  </a:lnTo>
                  <a:lnTo>
                    <a:pt x="1260" y="200"/>
                  </a:lnTo>
                  <a:lnTo>
                    <a:pt x="1262" y="190"/>
                  </a:lnTo>
                  <a:lnTo>
                    <a:pt x="1260" y="179"/>
                  </a:lnTo>
                  <a:lnTo>
                    <a:pt x="1254" y="171"/>
                  </a:lnTo>
                  <a:lnTo>
                    <a:pt x="1245" y="164"/>
                  </a:lnTo>
                  <a:lnTo>
                    <a:pt x="1234" y="162"/>
                  </a:lnTo>
                  <a:lnTo>
                    <a:pt x="748" y="162"/>
                  </a:lnTo>
                  <a:close/>
                  <a:moveTo>
                    <a:pt x="230" y="0"/>
                  </a:moveTo>
                  <a:lnTo>
                    <a:pt x="1751" y="0"/>
                  </a:lnTo>
                  <a:lnTo>
                    <a:pt x="1788" y="3"/>
                  </a:lnTo>
                  <a:lnTo>
                    <a:pt x="1824" y="11"/>
                  </a:lnTo>
                  <a:lnTo>
                    <a:pt x="1857" y="25"/>
                  </a:lnTo>
                  <a:lnTo>
                    <a:pt x="1887" y="43"/>
                  </a:lnTo>
                  <a:lnTo>
                    <a:pt x="1914" y="67"/>
                  </a:lnTo>
                  <a:lnTo>
                    <a:pt x="1937" y="93"/>
                  </a:lnTo>
                  <a:lnTo>
                    <a:pt x="1955" y="122"/>
                  </a:lnTo>
                  <a:lnTo>
                    <a:pt x="1970" y="154"/>
                  </a:lnTo>
                  <a:lnTo>
                    <a:pt x="1978" y="189"/>
                  </a:lnTo>
                  <a:lnTo>
                    <a:pt x="1981" y="225"/>
                  </a:lnTo>
                  <a:lnTo>
                    <a:pt x="1981" y="3105"/>
                  </a:lnTo>
                  <a:lnTo>
                    <a:pt x="1978" y="3141"/>
                  </a:lnTo>
                  <a:lnTo>
                    <a:pt x="1970" y="3176"/>
                  </a:lnTo>
                  <a:lnTo>
                    <a:pt x="1955" y="3208"/>
                  </a:lnTo>
                  <a:lnTo>
                    <a:pt x="1937" y="3237"/>
                  </a:lnTo>
                  <a:lnTo>
                    <a:pt x="1914" y="3263"/>
                  </a:lnTo>
                  <a:lnTo>
                    <a:pt x="1887" y="3287"/>
                  </a:lnTo>
                  <a:lnTo>
                    <a:pt x="1857" y="3305"/>
                  </a:lnTo>
                  <a:lnTo>
                    <a:pt x="1824" y="3319"/>
                  </a:lnTo>
                  <a:lnTo>
                    <a:pt x="1788" y="3327"/>
                  </a:lnTo>
                  <a:lnTo>
                    <a:pt x="1751" y="3330"/>
                  </a:lnTo>
                  <a:lnTo>
                    <a:pt x="230" y="3330"/>
                  </a:lnTo>
                  <a:lnTo>
                    <a:pt x="193" y="3327"/>
                  </a:lnTo>
                  <a:lnTo>
                    <a:pt x="158" y="3319"/>
                  </a:lnTo>
                  <a:lnTo>
                    <a:pt x="125" y="3305"/>
                  </a:lnTo>
                  <a:lnTo>
                    <a:pt x="95" y="3287"/>
                  </a:lnTo>
                  <a:lnTo>
                    <a:pt x="68" y="3263"/>
                  </a:lnTo>
                  <a:lnTo>
                    <a:pt x="44" y="3237"/>
                  </a:lnTo>
                  <a:lnTo>
                    <a:pt x="26" y="3208"/>
                  </a:lnTo>
                  <a:lnTo>
                    <a:pt x="12" y="3176"/>
                  </a:lnTo>
                  <a:lnTo>
                    <a:pt x="3" y="3141"/>
                  </a:lnTo>
                  <a:lnTo>
                    <a:pt x="0" y="3105"/>
                  </a:lnTo>
                  <a:lnTo>
                    <a:pt x="0" y="225"/>
                  </a:lnTo>
                  <a:lnTo>
                    <a:pt x="3" y="189"/>
                  </a:lnTo>
                  <a:lnTo>
                    <a:pt x="12" y="154"/>
                  </a:lnTo>
                  <a:lnTo>
                    <a:pt x="26" y="122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5" y="43"/>
                  </a:lnTo>
                  <a:lnTo>
                    <a:pt x="125" y="25"/>
                  </a:lnTo>
                  <a:lnTo>
                    <a:pt x="158" y="11"/>
                  </a:lnTo>
                  <a:lnTo>
                    <a:pt x="193" y="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pic>
          <p:nvPicPr>
            <p:cNvPr id="32" name="Picture 2" descr="mage result for smartthings app icon">
              <a:extLst>
                <a:ext uri="{FF2B5EF4-FFF2-40B4-BE49-F238E27FC236}">
                  <a16:creationId xmlns:a16="http://schemas.microsoft.com/office/drawing/2014/main" id="{23835881-5A1F-D146-A415-B4402CDC9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25561" r="35590" b="25852"/>
            <a:stretch/>
          </p:blipFill>
          <p:spPr bwMode="auto">
            <a:xfrm>
              <a:off x="6497815" y="2775239"/>
              <a:ext cx="545171" cy="49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mage result for hue app icon">
              <a:extLst>
                <a:ext uri="{FF2B5EF4-FFF2-40B4-BE49-F238E27FC236}">
                  <a16:creationId xmlns:a16="http://schemas.microsoft.com/office/drawing/2014/main" id="{246F847E-E75D-9C4F-BE9F-B555AA3E4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403" y="2686659"/>
              <a:ext cx="673437" cy="67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mage result for smart lock august app icon">
              <a:extLst>
                <a:ext uri="{FF2B5EF4-FFF2-40B4-BE49-F238E27FC236}">
                  <a16:creationId xmlns:a16="http://schemas.microsoft.com/office/drawing/2014/main" id="{99171374-72AB-2949-98DF-3E57F4349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1" t="13333" r="29864" b="12324"/>
            <a:stretch/>
          </p:blipFill>
          <p:spPr bwMode="auto">
            <a:xfrm>
              <a:off x="6512189" y="3340428"/>
              <a:ext cx="530798" cy="51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94D9504-3EA6-3C42-8A3E-4176F5C19E9A}"/>
              </a:ext>
            </a:extLst>
          </p:cNvPr>
          <p:cNvSpPr/>
          <p:nvPr/>
        </p:nvSpPr>
        <p:spPr>
          <a:xfrm>
            <a:off x="8210905" y="5915641"/>
            <a:ext cx="1356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/>
              <a:t>User interface</a:t>
            </a:r>
            <a:endParaRPr lang="en-US" altLang="zh-TW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52CEF2-64B8-7643-B674-60F9F4C49E68}"/>
              </a:ext>
            </a:extLst>
          </p:cNvPr>
          <p:cNvSpPr/>
          <p:nvPr/>
        </p:nvSpPr>
        <p:spPr>
          <a:xfrm>
            <a:off x="7156077" y="4794603"/>
            <a:ext cx="503592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Users can control and monitor devices remotely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Web interface, mobile phone apps, etc.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17559" cy="1888463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Components</a:t>
            </a:r>
            <a:r>
              <a:rPr lang="en-US" altLang="zh-TW" dirty="0"/>
              <a:t> </a:t>
            </a:r>
            <a:r>
              <a:rPr lang="mr-IN" altLang="zh-TW" dirty="0"/>
              <a:t>–</a:t>
            </a:r>
            <a:r>
              <a:rPr lang="en-US" altLang="zh-TW" dirty="0"/>
              <a:t> User interfaces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6DDA5E-4679-2444-9516-95CAFC14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BA625-8BF1-8E42-8D4F-0E64C551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863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4074581" y="3826158"/>
            <a:ext cx="517787" cy="696062"/>
            <a:chOff x="2022075" y="3712078"/>
            <a:chExt cx="517787" cy="696062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022075" y="3712078"/>
              <a:ext cx="517787" cy="594341"/>
            </a:xfrm>
            <a:custGeom>
              <a:avLst/>
              <a:gdLst>
                <a:gd name="T0" fmla="*/ 1976 w 3949"/>
                <a:gd name="T1" fmla="*/ 0 h 4533"/>
                <a:gd name="T2" fmla="*/ 2035 w 3949"/>
                <a:gd name="T3" fmla="*/ 16 h 4533"/>
                <a:gd name="T4" fmla="*/ 2077 w 3949"/>
                <a:gd name="T5" fmla="*/ 58 h 4533"/>
                <a:gd name="T6" fmla="*/ 2094 w 3949"/>
                <a:gd name="T7" fmla="*/ 118 h 4533"/>
                <a:gd name="T8" fmla="*/ 2142 w 3949"/>
                <a:gd name="T9" fmla="*/ 1904 h 4533"/>
                <a:gd name="T10" fmla="*/ 2224 w 3949"/>
                <a:gd name="T11" fmla="*/ 1967 h 4533"/>
                <a:gd name="T12" fmla="*/ 2284 w 3949"/>
                <a:gd name="T13" fmla="*/ 2051 h 4533"/>
                <a:gd name="T14" fmla="*/ 2316 w 3949"/>
                <a:gd name="T15" fmla="*/ 2152 h 4533"/>
                <a:gd name="T16" fmla="*/ 2321 w 3949"/>
                <a:gd name="T17" fmla="*/ 2704 h 4533"/>
                <a:gd name="T18" fmla="*/ 2581 w 3949"/>
                <a:gd name="T19" fmla="*/ 2768 h 4533"/>
                <a:gd name="T20" fmla="*/ 2826 w 3949"/>
                <a:gd name="T21" fmla="*/ 2865 h 4533"/>
                <a:gd name="T22" fmla="*/ 3055 w 3949"/>
                <a:gd name="T23" fmla="*/ 2994 h 4533"/>
                <a:gd name="T24" fmla="*/ 3264 w 3949"/>
                <a:gd name="T25" fmla="*/ 3151 h 4533"/>
                <a:gd name="T26" fmla="*/ 3449 w 3949"/>
                <a:gd name="T27" fmla="*/ 3333 h 4533"/>
                <a:gd name="T28" fmla="*/ 3609 w 3949"/>
                <a:gd name="T29" fmla="*/ 3536 h 4533"/>
                <a:gd name="T30" fmla="*/ 3743 w 3949"/>
                <a:gd name="T31" fmla="*/ 3762 h 4533"/>
                <a:gd name="T32" fmla="*/ 3845 w 3949"/>
                <a:gd name="T33" fmla="*/ 4004 h 4533"/>
                <a:gd name="T34" fmla="*/ 3916 w 3949"/>
                <a:gd name="T35" fmla="*/ 4262 h 4533"/>
                <a:gd name="T36" fmla="*/ 3949 w 3949"/>
                <a:gd name="T37" fmla="*/ 4533 h 4533"/>
                <a:gd name="T38" fmla="*/ 13 w 3949"/>
                <a:gd name="T39" fmla="*/ 4396 h 4533"/>
                <a:gd name="T40" fmla="*/ 67 w 3949"/>
                <a:gd name="T41" fmla="*/ 4132 h 4533"/>
                <a:gd name="T42" fmla="*/ 154 w 3949"/>
                <a:gd name="T43" fmla="*/ 3882 h 4533"/>
                <a:gd name="T44" fmla="*/ 272 w 3949"/>
                <a:gd name="T45" fmla="*/ 3648 h 4533"/>
                <a:gd name="T46" fmla="*/ 418 w 3949"/>
                <a:gd name="T47" fmla="*/ 3432 h 4533"/>
                <a:gd name="T48" fmla="*/ 593 w 3949"/>
                <a:gd name="T49" fmla="*/ 3238 h 4533"/>
                <a:gd name="T50" fmla="*/ 790 w 3949"/>
                <a:gd name="T51" fmla="*/ 3069 h 4533"/>
                <a:gd name="T52" fmla="*/ 1007 w 3949"/>
                <a:gd name="T53" fmla="*/ 2927 h 4533"/>
                <a:gd name="T54" fmla="*/ 1245 w 3949"/>
                <a:gd name="T55" fmla="*/ 2814 h 4533"/>
                <a:gd name="T56" fmla="*/ 1498 w 3949"/>
                <a:gd name="T57" fmla="*/ 2731 h 4533"/>
                <a:gd name="T58" fmla="*/ 1629 w 3949"/>
                <a:gd name="T59" fmla="*/ 2207 h 4533"/>
                <a:gd name="T60" fmla="*/ 1647 w 3949"/>
                <a:gd name="T61" fmla="*/ 2099 h 4533"/>
                <a:gd name="T62" fmla="*/ 1693 w 3949"/>
                <a:gd name="T63" fmla="*/ 2007 h 4533"/>
                <a:gd name="T64" fmla="*/ 1766 w 3949"/>
                <a:gd name="T65" fmla="*/ 1931 h 4533"/>
                <a:gd name="T66" fmla="*/ 1858 w 3949"/>
                <a:gd name="T67" fmla="*/ 1881 h 4533"/>
                <a:gd name="T68" fmla="*/ 1861 w 3949"/>
                <a:gd name="T69" fmla="*/ 87 h 4533"/>
                <a:gd name="T70" fmla="*/ 1892 w 3949"/>
                <a:gd name="T71" fmla="*/ 34 h 4533"/>
                <a:gd name="T72" fmla="*/ 1943 w 3949"/>
                <a:gd name="T73" fmla="*/ 5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9" h="4533">
                  <a:moveTo>
                    <a:pt x="1976" y="0"/>
                  </a:moveTo>
                  <a:lnTo>
                    <a:pt x="1976" y="0"/>
                  </a:lnTo>
                  <a:lnTo>
                    <a:pt x="2006" y="5"/>
                  </a:lnTo>
                  <a:lnTo>
                    <a:pt x="2035" y="16"/>
                  </a:lnTo>
                  <a:lnTo>
                    <a:pt x="2058" y="34"/>
                  </a:lnTo>
                  <a:lnTo>
                    <a:pt x="2077" y="58"/>
                  </a:lnTo>
                  <a:lnTo>
                    <a:pt x="2089" y="87"/>
                  </a:lnTo>
                  <a:lnTo>
                    <a:pt x="2094" y="118"/>
                  </a:lnTo>
                  <a:lnTo>
                    <a:pt x="2094" y="1881"/>
                  </a:lnTo>
                  <a:lnTo>
                    <a:pt x="2142" y="1904"/>
                  </a:lnTo>
                  <a:lnTo>
                    <a:pt x="2186" y="1931"/>
                  </a:lnTo>
                  <a:lnTo>
                    <a:pt x="2224" y="1967"/>
                  </a:lnTo>
                  <a:lnTo>
                    <a:pt x="2257" y="2007"/>
                  </a:lnTo>
                  <a:lnTo>
                    <a:pt x="2284" y="2051"/>
                  </a:lnTo>
                  <a:lnTo>
                    <a:pt x="2305" y="2099"/>
                  </a:lnTo>
                  <a:lnTo>
                    <a:pt x="2316" y="2152"/>
                  </a:lnTo>
                  <a:lnTo>
                    <a:pt x="2321" y="2207"/>
                  </a:lnTo>
                  <a:lnTo>
                    <a:pt x="2321" y="2704"/>
                  </a:lnTo>
                  <a:lnTo>
                    <a:pt x="2453" y="2731"/>
                  </a:lnTo>
                  <a:lnTo>
                    <a:pt x="2581" y="2768"/>
                  </a:lnTo>
                  <a:lnTo>
                    <a:pt x="2705" y="2814"/>
                  </a:lnTo>
                  <a:lnTo>
                    <a:pt x="2826" y="2865"/>
                  </a:lnTo>
                  <a:lnTo>
                    <a:pt x="2942" y="2927"/>
                  </a:lnTo>
                  <a:lnTo>
                    <a:pt x="3055" y="2994"/>
                  </a:lnTo>
                  <a:lnTo>
                    <a:pt x="3162" y="3069"/>
                  </a:lnTo>
                  <a:lnTo>
                    <a:pt x="3264" y="3151"/>
                  </a:lnTo>
                  <a:lnTo>
                    <a:pt x="3359" y="3238"/>
                  </a:lnTo>
                  <a:lnTo>
                    <a:pt x="3449" y="3333"/>
                  </a:lnTo>
                  <a:lnTo>
                    <a:pt x="3531" y="3432"/>
                  </a:lnTo>
                  <a:lnTo>
                    <a:pt x="3609" y="3536"/>
                  </a:lnTo>
                  <a:lnTo>
                    <a:pt x="3680" y="3648"/>
                  </a:lnTo>
                  <a:lnTo>
                    <a:pt x="3743" y="3762"/>
                  </a:lnTo>
                  <a:lnTo>
                    <a:pt x="3798" y="3882"/>
                  </a:lnTo>
                  <a:lnTo>
                    <a:pt x="3845" y="4004"/>
                  </a:lnTo>
                  <a:lnTo>
                    <a:pt x="3885" y="4132"/>
                  </a:lnTo>
                  <a:lnTo>
                    <a:pt x="3916" y="4262"/>
                  </a:lnTo>
                  <a:lnTo>
                    <a:pt x="3937" y="4396"/>
                  </a:lnTo>
                  <a:lnTo>
                    <a:pt x="3949" y="4533"/>
                  </a:lnTo>
                  <a:lnTo>
                    <a:pt x="0" y="4533"/>
                  </a:lnTo>
                  <a:lnTo>
                    <a:pt x="13" y="4396"/>
                  </a:lnTo>
                  <a:lnTo>
                    <a:pt x="36" y="4262"/>
                  </a:lnTo>
                  <a:lnTo>
                    <a:pt x="67" y="4132"/>
                  </a:lnTo>
                  <a:lnTo>
                    <a:pt x="105" y="4004"/>
                  </a:lnTo>
                  <a:lnTo>
                    <a:pt x="154" y="3882"/>
                  </a:lnTo>
                  <a:lnTo>
                    <a:pt x="209" y="3762"/>
                  </a:lnTo>
                  <a:lnTo>
                    <a:pt x="272" y="3648"/>
                  </a:lnTo>
                  <a:lnTo>
                    <a:pt x="341" y="3536"/>
                  </a:lnTo>
                  <a:lnTo>
                    <a:pt x="418" y="3432"/>
                  </a:lnTo>
                  <a:lnTo>
                    <a:pt x="502" y="3333"/>
                  </a:lnTo>
                  <a:lnTo>
                    <a:pt x="593" y="3238"/>
                  </a:lnTo>
                  <a:lnTo>
                    <a:pt x="688" y="3151"/>
                  </a:lnTo>
                  <a:lnTo>
                    <a:pt x="790" y="3069"/>
                  </a:lnTo>
                  <a:lnTo>
                    <a:pt x="896" y="2994"/>
                  </a:lnTo>
                  <a:lnTo>
                    <a:pt x="1007" y="2927"/>
                  </a:lnTo>
                  <a:lnTo>
                    <a:pt x="1124" y="2865"/>
                  </a:lnTo>
                  <a:lnTo>
                    <a:pt x="1245" y="2814"/>
                  </a:lnTo>
                  <a:lnTo>
                    <a:pt x="1369" y="2768"/>
                  </a:lnTo>
                  <a:lnTo>
                    <a:pt x="1498" y="2731"/>
                  </a:lnTo>
                  <a:lnTo>
                    <a:pt x="1629" y="2704"/>
                  </a:lnTo>
                  <a:lnTo>
                    <a:pt x="1629" y="2207"/>
                  </a:lnTo>
                  <a:lnTo>
                    <a:pt x="1634" y="2152"/>
                  </a:lnTo>
                  <a:lnTo>
                    <a:pt x="1647" y="2099"/>
                  </a:lnTo>
                  <a:lnTo>
                    <a:pt x="1666" y="2051"/>
                  </a:lnTo>
                  <a:lnTo>
                    <a:pt x="1693" y="2007"/>
                  </a:lnTo>
                  <a:lnTo>
                    <a:pt x="1727" y="1967"/>
                  </a:lnTo>
                  <a:lnTo>
                    <a:pt x="1766" y="1931"/>
                  </a:lnTo>
                  <a:lnTo>
                    <a:pt x="1810" y="1904"/>
                  </a:lnTo>
                  <a:lnTo>
                    <a:pt x="1858" y="1881"/>
                  </a:lnTo>
                  <a:lnTo>
                    <a:pt x="1858" y="118"/>
                  </a:lnTo>
                  <a:lnTo>
                    <a:pt x="1861" y="87"/>
                  </a:lnTo>
                  <a:lnTo>
                    <a:pt x="1874" y="58"/>
                  </a:lnTo>
                  <a:lnTo>
                    <a:pt x="1892" y="34"/>
                  </a:lnTo>
                  <a:lnTo>
                    <a:pt x="1916" y="16"/>
                  </a:lnTo>
                  <a:lnTo>
                    <a:pt x="1943" y="5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2152111" y="4337353"/>
              <a:ext cx="257715" cy="70787"/>
            </a:xfrm>
            <a:custGeom>
              <a:avLst/>
              <a:gdLst>
                <a:gd name="T0" fmla="*/ 0 w 1968"/>
                <a:gd name="T1" fmla="*/ 0 h 540"/>
                <a:gd name="T2" fmla="*/ 1968 w 1968"/>
                <a:gd name="T3" fmla="*/ 0 h 540"/>
                <a:gd name="T4" fmla="*/ 1913 w 1968"/>
                <a:gd name="T5" fmla="*/ 79 h 540"/>
                <a:gd name="T6" fmla="*/ 1851 w 1968"/>
                <a:gd name="T7" fmla="*/ 153 h 540"/>
                <a:gd name="T8" fmla="*/ 1785 w 1968"/>
                <a:gd name="T9" fmla="*/ 221 h 540"/>
                <a:gd name="T10" fmla="*/ 1713 w 1968"/>
                <a:gd name="T11" fmla="*/ 284 h 540"/>
                <a:gd name="T12" fmla="*/ 1635 w 1968"/>
                <a:gd name="T13" fmla="*/ 342 h 540"/>
                <a:gd name="T14" fmla="*/ 1553 w 1968"/>
                <a:gd name="T15" fmla="*/ 392 h 540"/>
                <a:gd name="T16" fmla="*/ 1467 w 1968"/>
                <a:gd name="T17" fmla="*/ 436 h 540"/>
                <a:gd name="T18" fmla="*/ 1377 w 1968"/>
                <a:gd name="T19" fmla="*/ 473 h 540"/>
                <a:gd name="T20" fmla="*/ 1283 w 1968"/>
                <a:gd name="T21" fmla="*/ 502 h 540"/>
                <a:gd name="T22" fmla="*/ 1186 w 1968"/>
                <a:gd name="T23" fmla="*/ 524 h 540"/>
                <a:gd name="T24" fmla="*/ 1086 w 1968"/>
                <a:gd name="T25" fmla="*/ 537 h 540"/>
                <a:gd name="T26" fmla="*/ 985 w 1968"/>
                <a:gd name="T27" fmla="*/ 540 h 540"/>
                <a:gd name="T28" fmla="*/ 881 w 1968"/>
                <a:gd name="T29" fmla="*/ 537 h 540"/>
                <a:gd name="T30" fmla="*/ 783 w 1968"/>
                <a:gd name="T31" fmla="*/ 524 h 540"/>
                <a:gd name="T32" fmla="*/ 686 w 1968"/>
                <a:gd name="T33" fmla="*/ 502 h 540"/>
                <a:gd name="T34" fmla="*/ 591 w 1968"/>
                <a:gd name="T35" fmla="*/ 473 h 540"/>
                <a:gd name="T36" fmla="*/ 502 w 1968"/>
                <a:gd name="T37" fmla="*/ 436 h 540"/>
                <a:gd name="T38" fmla="*/ 415 w 1968"/>
                <a:gd name="T39" fmla="*/ 392 h 540"/>
                <a:gd name="T40" fmla="*/ 333 w 1968"/>
                <a:gd name="T41" fmla="*/ 342 h 540"/>
                <a:gd name="T42" fmla="*/ 255 w 1968"/>
                <a:gd name="T43" fmla="*/ 284 h 540"/>
                <a:gd name="T44" fmla="*/ 184 w 1968"/>
                <a:gd name="T45" fmla="*/ 221 h 540"/>
                <a:gd name="T46" fmla="*/ 116 w 1968"/>
                <a:gd name="T47" fmla="*/ 153 h 540"/>
                <a:gd name="T48" fmla="*/ 55 w 1968"/>
                <a:gd name="T49" fmla="*/ 79 h 540"/>
                <a:gd name="T50" fmla="*/ 0 w 1968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8" h="540">
                  <a:moveTo>
                    <a:pt x="0" y="0"/>
                  </a:moveTo>
                  <a:lnTo>
                    <a:pt x="1968" y="0"/>
                  </a:lnTo>
                  <a:lnTo>
                    <a:pt x="1913" y="79"/>
                  </a:lnTo>
                  <a:lnTo>
                    <a:pt x="1851" y="153"/>
                  </a:lnTo>
                  <a:lnTo>
                    <a:pt x="1785" y="221"/>
                  </a:lnTo>
                  <a:lnTo>
                    <a:pt x="1713" y="284"/>
                  </a:lnTo>
                  <a:lnTo>
                    <a:pt x="1635" y="342"/>
                  </a:lnTo>
                  <a:lnTo>
                    <a:pt x="1553" y="392"/>
                  </a:lnTo>
                  <a:lnTo>
                    <a:pt x="1467" y="436"/>
                  </a:lnTo>
                  <a:lnTo>
                    <a:pt x="1377" y="473"/>
                  </a:lnTo>
                  <a:lnTo>
                    <a:pt x="1283" y="502"/>
                  </a:lnTo>
                  <a:lnTo>
                    <a:pt x="1186" y="524"/>
                  </a:lnTo>
                  <a:lnTo>
                    <a:pt x="1086" y="537"/>
                  </a:lnTo>
                  <a:lnTo>
                    <a:pt x="985" y="540"/>
                  </a:lnTo>
                  <a:lnTo>
                    <a:pt x="881" y="537"/>
                  </a:lnTo>
                  <a:lnTo>
                    <a:pt x="783" y="524"/>
                  </a:lnTo>
                  <a:lnTo>
                    <a:pt x="686" y="502"/>
                  </a:lnTo>
                  <a:lnTo>
                    <a:pt x="591" y="473"/>
                  </a:lnTo>
                  <a:lnTo>
                    <a:pt x="502" y="436"/>
                  </a:lnTo>
                  <a:lnTo>
                    <a:pt x="415" y="392"/>
                  </a:lnTo>
                  <a:lnTo>
                    <a:pt x="333" y="342"/>
                  </a:lnTo>
                  <a:lnTo>
                    <a:pt x="255" y="284"/>
                  </a:lnTo>
                  <a:lnTo>
                    <a:pt x="184" y="221"/>
                  </a:lnTo>
                  <a:lnTo>
                    <a:pt x="116" y="153"/>
                  </a:lnTo>
                  <a:lnTo>
                    <a:pt x="55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</p:grpSp>
      <p:sp>
        <p:nvSpPr>
          <p:cNvPr id="36" name="tv"/>
          <p:cNvSpPr>
            <a:spLocks noEditPoints="1"/>
          </p:cNvSpPr>
          <p:nvPr/>
        </p:nvSpPr>
        <p:spPr bwMode="auto">
          <a:xfrm>
            <a:off x="2913070" y="5073536"/>
            <a:ext cx="1126225" cy="874549"/>
          </a:xfrm>
          <a:custGeom>
            <a:avLst/>
            <a:gdLst>
              <a:gd name="T0" fmla="*/ 199 w 3691"/>
              <a:gd name="T1" fmla="*/ 2366 h 3084"/>
              <a:gd name="T2" fmla="*/ 207 w 3691"/>
              <a:gd name="T3" fmla="*/ 2382 h 3084"/>
              <a:gd name="T4" fmla="*/ 3472 w 3691"/>
              <a:gd name="T5" fmla="*/ 2384 h 3084"/>
              <a:gd name="T6" fmla="*/ 3489 w 3691"/>
              <a:gd name="T7" fmla="*/ 2376 h 3084"/>
              <a:gd name="T8" fmla="*/ 3491 w 3691"/>
              <a:gd name="T9" fmla="*/ 200 h 3084"/>
              <a:gd name="T10" fmla="*/ 199 w 3691"/>
              <a:gd name="T11" fmla="*/ 0 h 3084"/>
              <a:gd name="T12" fmla="*/ 3491 w 3691"/>
              <a:gd name="T13" fmla="*/ 6 h 3084"/>
              <a:gd name="T14" fmla="*/ 3564 w 3691"/>
              <a:gd name="T15" fmla="*/ 25 h 3084"/>
              <a:gd name="T16" fmla="*/ 3625 w 3691"/>
              <a:gd name="T17" fmla="*/ 67 h 3084"/>
              <a:gd name="T18" fmla="*/ 3669 w 3691"/>
              <a:gd name="T19" fmla="*/ 128 h 3084"/>
              <a:gd name="T20" fmla="*/ 3691 w 3691"/>
              <a:gd name="T21" fmla="*/ 200 h 3084"/>
              <a:gd name="T22" fmla="*/ 3689 w 3691"/>
              <a:gd name="T23" fmla="*/ 2395 h 3084"/>
              <a:gd name="T24" fmla="*/ 3673 w 3691"/>
              <a:gd name="T25" fmla="*/ 2449 h 3084"/>
              <a:gd name="T26" fmla="*/ 3642 w 3691"/>
              <a:gd name="T27" fmla="*/ 2503 h 3084"/>
              <a:gd name="T28" fmla="*/ 3596 w 3691"/>
              <a:gd name="T29" fmla="*/ 2548 h 3084"/>
              <a:gd name="T30" fmla="*/ 3539 w 3691"/>
              <a:gd name="T31" fmla="*/ 2575 h 3084"/>
              <a:gd name="T32" fmla="*/ 3472 w 3691"/>
              <a:gd name="T33" fmla="*/ 2584 h 3084"/>
              <a:gd name="T34" fmla="*/ 2284 w 3691"/>
              <a:gd name="T35" fmla="*/ 2885 h 3084"/>
              <a:gd name="T36" fmla="*/ 2534 w 3691"/>
              <a:gd name="T37" fmla="*/ 2887 h 3084"/>
              <a:gd name="T38" fmla="*/ 2573 w 3691"/>
              <a:gd name="T39" fmla="*/ 2906 h 3084"/>
              <a:gd name="T40" fmla="*/ 2601 w 3691"/>
              <a:gd name="T41" fmla="*/ 2940 h 3084"/>
              <a:gd name="T42" fmla="*/ 2611 w 3691"/>
              <a:gd name="T43" fmla="*/ 2984 h 3084"/>
              <a:gd name="T44" fmla="*/ 2601 w 3691"/>
              <a:gd name="T45" fmla="*/ 3029 h 3084"/>
              <a:gd name="T46" fmla="*/ 2573 w 3691"/>
              <a:gd name="T47" fmla="*/ 3062 h 3084"/>
              <a:gd name="T48" fmla="*/ 2534 w 3691"/>
              <a:gd name="T49" fmla="*/ 3081 h 3084"/>
              <a:gd name="T50" fmla="*/ 1179 w 3691"/>
              <a:gd name="T51" fmla="*/ 3084 h 3084"/>
              <a:gd name="T52" fmla="*/ 1135 w 3691"/>
              <a:gd name="T53" fmla="*/ 3074 h 3084"/>
              <a:gd name="T54" fmla="*/ 1101 w 3691"/>
              <a:gd name="T55" fmla="*/ 3047 h 3084"/>
              <a:gd name="T56" fmla="*/ 1082 w 3691"/>
              <a:gd name="T57" fmla="*/ 3007 h 3084"/>
              <a:gd name="T58" fmla="*/ 1082 w 3691"/>
              <a:gd name="T59" fmla="*/ 2961 h 3084"/>
              <a:gd name="T60" fmla="*/ 1101 w 3691"/>
              <a:gd name="T61" fmla="*/ 2922 h 3084"/>
              <a:gd name="T62" fmla="*/ 1135 w 3691"/>
              <a:gd name="T63" fmla="*/ 2895 h 3084"/>
              <a:gd name="T64" fmla="*/ 1179 w 3691"/>
              <a:gd name="T65" fmla="*/ 2885 h 3084"/>
              <a:gd name="T66" fmla="*/ 1405 w 3691"/>
              <a:gd name="T67" fmla="*/ 2584 h 3084"/>
              <a:gd name="T68" fmla="*/ 182 w 3691"/>
              <a:gd name="T69" fmla="*/ 2582 h 3084"/>
              <a:gd name="T70" fmla="*/ 120 w 3691"/>
              <a:gd name="T71" fmla="*/ 2564 h 3084"/>
              <a:gd name="T72" fmla="*/ 70 w 3691"/>
              <a:gd name="T73" fmla="*/ 2528 h 3084"/>
              <a:gd name="T74" fmla="*/ 29 w 3691"/>
              <a:gd name="T75" fmla="*/ 2474 h 3084"/>
              <a:gd name="T76" fmla="*/ 8 w 3691"/>
              <a:gd name="T77" fmla="*/ 2424 h 3084"/>
              <a:gd name="T78" fmla="*/ 0 w 3691"/>
              <a:gd name="T79" fmla="*/ 2366 h 3084"/>
              <a:gd name="T80" fmla="*/ 7 w 3691"/>
              <a:gd name="T81" fmla="*/ 168 h 3084"/>
              <a:gd name="T82" fmla="*/ 34 w 3691"/>
              <a:gd name="T83" fmla="*/ 106 h 3084"/>
              <a:gd name="T84" fmla="*/ 76 w 3691"/>
              <a:gd name="T85" fmla="*/ 56 h 3084"/>
              <a:gd name="T86" fmla="*/ 133 w 3691"/>
              <a:gd name="T87" fmla="*/ 21 h 3084"/>
              <a:gd name="T88" fmla="*/ 199 w 3691"/>
              <a:gd name="T89" fmla="*/ 6 h 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91" h="3084">
                <a:moveTo>
                  <a:pt x="199" y="200"/>
                </a:moveTo>
                <a:lnTo>
                  <a:pt x="199" y="2366"/>
                </a:lnTo>
                <a:lnTo>
                  <a:pt x="200" y="2376"/>
                </a:lnTo>
                <a:lnTo>
                  <a:pt x="207" y="2382"/>
                </a:lnTo>
                <a:lnTo>
                  <a:pt x="217" y="2384"/>
                </a:lnTo>
                <a:lnTo>
                  <a:pt x="3472" y="2384"/>
                </a:lnTo>
                <a:lnTo>
                  <a:pt x="3483" y="2382"/>
                </a:lnTo>
                <a:lnTo>
                  <a:pt x="3489" y="2376"/>
                </a:lnTo>
                <a:lnTo>
                  <a:pt x="3491" y="2366"/>
                </a:lnTo>
                <a:lnTo>
                  <a:pt x="3491" y="200"/>
                </a:lnTo>
                <a:lnTo>
                  <a:pt x="199" y="200"/>
                </a:lnTo>
                <a:close/>
                <a:moveTo>
                  <a:pt x="199" y="0"/>
                </a:moveTo>
                <a:lnTo>
                  <a:pt x="3491" y="0"/>
                </a:lnTo>
                <a:lnTo>
                  <a:pt x="3491" y="6"/>
                </a:lnTo>
                <a:lnTo>
                  <a:pt x="3528" y="12"/>
                </a:lnTo>
                <a:lnTo>
                  <a:pt x="3564" y="25"/>
                </a:lnTo>
                <a:lnTo>
                  <a:pt x="3596" y="44"/>
                </a:lnTo>
                <a:lnTo>
                  <a:pt x="3625" y="67"/>
                </a:lnTo>
                <a:lnTo>
                  <a:pt x="3650" y="96"/>
                </a:lnTo>
                <a:lnTo>
                  <a:pt x="3669" y="128"/>
                </a:lnTo>
                <a:lnTo>
                  <a:pt x="3683" y="163"/>
                </a:lnTo>
                <a:lnTo>
                  <a:pt x="3691" y="200"/>
                </a:lnTo>
                <a:lnTo>
                  <a:pt x="3691" y="2366"/>
                </a:lnTo>
                <a:lnTo>
                  <a:pt x="3689" y="2395"/>
                </a:lnTo>
                <a:lnTo>
                  <a:pt x="3682" y="2422"/>
                </a:lnTo>
                <a:lnTo>
                  <a:pt x="3673" y="2449"/>
                </a:lnTo>
                <a:lnTo>
                  <a:pt x="3661" y="2474"/>
                </a:lnTo>
                <a:lnTo>
                  <a:pt x="3642" y="2503"/>
                </a:lnTo>
                <a:lnTo>
                  <a:pt x="3620" y="2528"/>
                </a:lnTo>
                <a:lnTo>
                  <a:pt x="3596" y="2548"/>
                </a:lnTo>
                <a:lnTo>
                  <a:pt x="3569" y="2564"/>
                </a:lnTo>
                <a:lnTo>
                  <a:pt x="3539" y="2575"/>
                </a:lnTo>
                <a:lnTo>
                  <a:pt x="3508" y="2582"/>
                </a:lnTo>
                <a:lnTo>
                  <a:pt x="3472" y="2584"/>
                </a:lnTo>
                <a:lnTo>
                  <a:pt x="2284" y="2584"/>
                </a:lnTo>
                <a:lnTo>
                  <a:pt x="2284" y="2885"/>
                </a:lnTo>
                <a:lnTo>
                  <a:pt x="2510" y="2885"/>
                </a:lnTo>
                <a:lnTo>
                  <a:pt x="2534" y="2887"/>
                </a:lnTo>
                <a:lnTo>
                  <a:pt x="2554" y="2895"/>
                </a:lnTo>
                <a:lnTo>
                  <a:pt x="2573" y="2906"/>
                </a:lnTo>
                <a:lnTo>
                  <a:pt x="2589" y="2922"/>
                </a:lnTo>
                <a:lnTo>
                  <a:pt x="2601" y="2940"/>
                </a:lnTo>
                <a:lnTo>
                  <a:pt x="2608" y="2961"/>
                </a:lnTo>
                <a:lnTo>
                  <a:pt x="2611" y="2984"/>
                </a:lnTo>
                <a:lnTo>
                  <a:pt x="2608" y="3007"/>
                </a:lnTo>
                <a:lnTo>
                  <a:pt x="2601" y="3029"/>
                </a:lnTo>
                <a:lnTo>
                  <a:pt x="2589" y="3047"/>
                </a:lnTo>
                <a:lnTo>
                  <a:pt x="2573" y="3062"/>
                </a:lnTo>
                <a:lnTo>
                  <a:pt x="2554" y="3074"/>
                </a:lnTo>
                <a:lnTo>
                  <a:pt x="2534" y="3081"/>
                </a:lnTo>
                <a:lnTo>
                  <a:pt x="2510" y="3084"/>
                </a:lnTo>
                <a:lnTo>
                  <a:pt x="1179" y="3084"/>
                </a:lnTo>
                <a:lnTo>
                  <a:pt x="1156" y="3081"/>
                </a:lnTo>
                <a:lnTo>
                  <a:pt x="1135" y="3074"/>
                </a:lnTo>
                <a:lnTo>
                  <a:pt x="1117" y="3062"/>
                </a:lnTo>
                <a:lnTo>
                  <a:pt x="1101" y="3047"/>
                </a:lnTo>
                <a:lnTo>
                  <a:pt x="1090" y="3029"/>
                </a:lnTo>
                <a:lnTo>
                  <a:pt x="1082" y="3007"/>
                </a:lnTo>
                <a:lnTo>
                  <a:pt x="1080" y="2984"/>
                </a:lnTo>
                <a:lnTo>
                  <a:pt x="1082" y="2961"/>
                </a:lnTo>
                <a:lnTo>
                  <a:pt x="1090" y="2940"/>
                </a:lnTo>
                <a:lnTo>
                  <a:pt x="1101" y="2922"/>
                </a:lnTo>
                <a:lnTo>
                  <a:pt x="1117" y="2906"/>
                </a:lnTo>
                <a:lnTo>
                  <a:pt x="1135" y="2895"/>
                </a:lnTo>
                <a:lnTo>
                  <a:pt x="1156" y="2887"/>
                </a:lnTo>
                <a:lnTo>
                  <a:pt x="1179" y="2885"/>
                </a:lnTo>
                <a:lnTo>
                  <a:pt x="1405" y="2885"/>
                </a:lnTo>
                <a:lnTo>
                  <a:pt x="1405" y="2584"/>
                </a:lnTo>
                <a:lnTo>
                  <a:pt x="217" y="2584"/>
                </a:lnTo>
                <a:lnTo>
                  <a:pt x="182" y="2582"/>
                </a:lnTo>
                <a:lnTo>
                  <a:pt x="149" y="2575"/>
                </a:lnTo>
                <a:lnTo>
                  <a:pt x="120" y="2564"/>
                </a:lnTo>
                <a:lnTo>
                  <a:pt x="93" y="2548"/>
                </a:lnTo>
                <a:lnTo>
                  <a:pt x="70" y="2528"/>
                </a:lnTo>
                <a:lnTo>
                  <a:pt x="48" y="2503"/>
                </a:lnTo>
                <a:lnTo>
                  <a:pt x="29" y="2474"/>
                </a:lnTo>
                <a:lnTo>
                  <a:pt x="17" y="2450"/>
                </a:lnTo>
                <a:lnTo>
                  <a:pt x="8" y="2424"/>
                </a:lnTo>
                <a:lnTo>
                  <a:pt x="2" y="2397"/>
                </a:lnTo>
                <a:lnTo>
                  <a:pt x="0" y="2366"/>
                </a:lnTo>
                <a:lnTo>
                  <a:pt x="0" y="200"/>
                </a:lnTo>
                <a:lnTo>
                  <a:pt x="7" y="168"/>
                </a:lnTo>
                <a:lnTo>
                  <a:pt x="18" y="135"/>
                </a:lnTo>
                <a:lnTo>
                  <a:pt x="34" y="106"/>
                </a:lnTo>
                <a:lnTo>
                  <a:pt x="53" y="80"/>
                </a:lnTo>
                <a:lnTo>
                  <a:pt x="76" y="56"/>
                </a:lnTo>
                <a:lnTo>
                  <a:pt x="102" y="37"/>
                </a:lnTo>
                <a:lnTo>
                  <a:pt x="133" y="21"/>
                </a:lnTo>
                <a:lnTo>
                  <a:pt x="164" y="11"/>
                </a:lnTo>
                <a:lnTo>
                  <a:pt x="199" y="6"/>
                </a:lnTo>
                <a:lnTo>
                  <a:pt x="1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zh-TW" altLang="en-US" sz="1351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86" y="0"/>
            <a:ext cx="2734656" cy="273465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405905" y="1616860"/>
            <a:ext cx="1736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Cloud Platform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105343" y="6017796"/>
            <a:ext cx="741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4" y="3713800"/>
            <a:ext cx="849700" cy="8497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085461" y="3341816"/>
            <a:ext cx="1518100" cy="2553168"/>
            <a:chOff x="6309292" y="2413597"/>
            <a:chExt cx="1518100" cy="2553168"/>
          </a:xfrm>
        </p:grpSpPr>
        <p:sp>
          <p:nvSpPr>
            <p:cNvPr id="40" name="phone"/>
            <p:cNvSpPr>
              <a:spLocks noEditPoints="1"/>
            </p:cNvSpPr>
            <p:nvPr/>
          </p:nvSpPr>
          <p:spPr bwMode="auto">
            <a:xfrm>
              <a:off x="6309292" y="2413597"/>
              <a:ext cx="1518100" cy="2553168"/>
            </a:xfrm>
            <a:custGeom>
              <a:avLst/>
              <a:gdLst>
                <a:gd name="T0" fmla="*/ 964 w 1981"/>
                <a:gd name="T1" fmla="*/ 2996 h 3330"/>
                <a:gd name="T2" fmla="*/ 919 w 1981"/>
                <a:gd name="T3" fmla="*/ 3017 h 3330"/>
                <a:gd name="T4" fmla="*/ 888 w 1981"/>
                <a:gd name="T5" fmla="*/ 3056 h 3330"/>
                <a:gd name="T6" fmla="*/ 875 w 1981"/>
                <a:gd name="T7" fmla="*/ 3105 h 3330"/>
                <a:gd name="T8" fmla="*/ 888 w 1981"/>
                <a:gd name="T9" fmla="*/ 3154 h 3330"/>
                <a:gd name="T10" fmla="*/ 919 w 1981"/>
                <a:gd name="T11" fmla="*/ 3193 h 3330"/>
                <a:gd name="T12" fmla="*/ 964 w 1981"/>
                <a:gd name="T13" fmla="*/ 3215 h 3330"/>
                <a:gd name="T14" fmla="*/ 1017 w 1981"/>
                <a:gd name="T15" fmla="*/ 3215 h 3330"/>
                <a:gd name="T16" fmla="*/ 1062 w 1981"/>
                <a:gd name="T17" fmla="*/ 3193 h 3330"/>
                <a:gd name="T18" fmla="*/ 1094 w 1981"/>
                <a:gd name="T19" fmla="*/ 3154 h 3330"/>
                <a:gd name="T20" fmla="*/ 1106 w 1981"/>
                <a:gd name="T21" fmla="*/ 3105 h 3330"/>
                <a:gd name="T22" fmla="*/ 1094 w 1981"/>
                <a:gd name="T23" fmla="*/ 3056 h 3330"/>
                <a:gd name="T24" fmla="*/ 1062 w 1981"/>
                <a:gd name="T25" fmla="*/ 3017 h 3330"/>
                <a:gd name="T26" fmla="*/ 1017 w 1981"/>
                <a:gd name="T27" fmla="*/ 2996 h 3330"/>
                <a:gd name="T28" fmla="*/ 160 w 1981"/>
                <a:gd name="T29" fmla="*/ 357 h 3330"/>
                <a:gd name="T30" fmla="*/ 1821 w 1981"/>
                <a:gd name="T31" fmla="*/ 2914 h 3330"/>
                <a:gd name="T32" fmla="*/ 160 w 1981"/>
                <a:gd name="T33" fmla="*/ 357 h 3330"/>
                <a:gd name="T34" fmla="*/ 737 w 1981"/>
                <a:gd name="T35" fmla="*/ 164 h 3330"/>
                <a:gd name="T36" fmla="*/ 721 w 1981"/>
                <a:gd name="T37" fmla="*/ 179 h 3330"/>
                <a:gd name="T38" fmla="*/ 721 w 1981"/>
                <a:gd name="T39" fmla="*/ 200 h 3330"/>
                <a:gd name="T40" fmla="*/ 737 w 1981"/>
                <a:gd name="T41" fmla="*/ 214 h 3330"/>
                <a:gd name="T42" fmla="*/ 1234 w 1981"/>
                <a:gd name="T43" fmla="*/ 216 h 3330"/>
                <a:gd name="T44" fmla="*/ 1254 w 1981"/>
                <a:gd name="T45" fmla="*/ 209 h 3330"/>
                <a:gd name="T46" fmla="*/ 1262 w 1981"/>
                <a:gd name="T47" fmla="*/ 190 h 3330"/>
                <a:gd name="T48" fmla="*/ 1254 w 1981"/>
                <a:gd name="T49" fmla="*/ 171 h 3330"/>
                <a:gd name="T50" fmla="*/ 1234 w 1981"/>
                <a:gd name="T51" fmla="*/ 162 h 3330"/>
                <a:gd name="T52" fmla="*/ 230 w 1981"/>
                <a:gd name="T53" fmla="*/ 0 h 3330"/>
                <a:gd name="T54" fmla="*/ 1788 w 1981"/>
                <a:gd name="T55" fmla="*/ 3 h 3330"/>
                <a:gd name="T56" fmla="*/ 1857 w 1981"/>
                <a:gd name="T57" fmla="*/ 25 h 3330"/>
                <a:gd name="T58" fmla="*/ 1914 w 1981"/>
                <a:gd name="T59" fmla="*/ 67 h 3330"/>
                <a:gd name="T60" fmla="*/ 1955 w 1981"/>
                <a:gd name="T61" fmla="*/ 122 h 3330"/>
                <a:gd name="T62" fmla="*/ 1978 w 1981"/>
                <a:gd name="T63" fmla="*/ 189 h 3330"/>
                <a:gd name="T64" fmla="*/ 1981 w 1981"/>
                <a:gd name="T65" fmla="*/ 3105 h 3330"/>
                <a:gd name="T66" fmla="*/ 1970 w 1981"/>
                <a:gd name="T67" fmla="*/ 3176 h 3330"/>
                <a:gd name="T68" fmla="*/ 1937 w 1981"/>
                <a:gd name="T69" fmla="*/ 3237 h 3330"/>
                <a:gd name="T70" fmla="*/ 1887 w 1981"/>
                <a:gd name="T71" fmla="*/ 3287 h 3330"/>
                <a:gd name="T72" fmla="*/ 1824 w 1981"/>
                <a:gd name="T73" fmla="*/ 3319 h 3330"/>
                <a:gd name="T74" fmla="*/ 1751 w 1981"/>
                <a:gd name="T75" fmla="*/ 3330 h 3330"/>
                <a:gd name="T76" fmla="*/ 193 w 1981"/>
                <a:gd name="T77" fmla="*/ 3327 h 3330"/>
                <a:gd name="T78" fmla="*/ 125 w 1981"/>
                <a:gd name="T79" fmla="*/ 3305 h 3330"/>
                <a:gd name="T80" fmla="*/ 68 w 1981"/>
                <a:gd name="T81" fmla="*/ 3263 h 3330"/>
                <a:gd name="T82" fmla="*/ 26 w 1981"/>
                <a:gd name="T83" fmla="*/ 3208 h 3330"/>
                <a:gd name="T84" fmla="*/ 3 w 1981"/>
                <a:gd name="T85" fmla="*/ 3141 h 3330"/>
                <a:gd name="T86" fmla="*/ 0 w 1981"/>
                <a:gd name="T87" fmla="*/ 225 h 3330"/>
                <a:gd name="T88" fmla="*/ 12 w 1981"/>
                <a:gd name="T89" fmla="*/ 154 h 3330"/>
                <a:gd name="T90" fmla="*/ 44 w 1981"/>
                <a:gd name="T91" fmla="*/ 93 h 3330"/>
                <a:gd name="T92" fmla="*/ 95 w 1981"/>
                <a:gd name="T93" fmla="*/ 43 h 3330"/>
                <a:gd name="T94" fmla="*/ 158 w 1981"/>
                <a:gd name="T95" fmla="*/ 11 h 3330"/>
                <a:gd name="T96" fmla="*/ 230 w 1981"/>
                <a:gd name="T97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1" h="3330">
                  <a:moveTo>
                    <a:pt x="991" y="2993"/>
                  </a:moveTo>
                  <a:lnTo>
                    <a:pt x="964" y="2996"/>
                  </a:lnTo>
                  <a:lnTo>
                    <a:pt x="940" y="3004"/>
                  </a:lnTo>
                  <a:lnTo>
                    <a:pt x="919" y="3017"/>
                  </a:lnTo>
                  <a:lnTo>
                    <a:pt x="901" y="3034"/>
                  </a:lnTo>
                  <a:lnTo>
                    <a:pt x="888" y="3056"/>
                  </a:lnTo>
                  <a:lnTo>
                    <a:pt x="878" y="3080"/>
                  </a:lnTo>
                  <a:lnTo>
                    <a:pt x="875" y="3105"/>
                  </a:lnTo>
                  <a:lnTo>
                    <a:pt x="878" y="3131"/>
                  </a:lnTo>
                  <a:lnTo>
                    <a:pt x="888" y="3154"/>
                  </a:lnTo>
                  <a:lnTo>
                    <a:pt x="901" y="3176"/>
                  </a:lnTo>
                  <a:lnTo>
                    <a:pt x="919" y="3193"/>
                  </a:lnTo>
                  <a:lnTo>
                    <a:pt x="940" y="3206"/>
                  </a:lnTo>
                  <a:lnTo>
                    <a:pt x="964" y="3215"/>
                  </a:lnTo>
                  <a:lnTo>
                    <a:pt x="991" y="3218"/>
                  </a:lnTo>
                  <a:lnTo>
                    <a:pt x="1017" y="3215"/>
                  </a:lnTo>
                  <a:lnTo>
                    <a:pt x="1042" y="3206"/>
                  </a:lnTo>
                  <a:lnTo>
                    <a:pt x="1062" y="3193"/>
                  </a:lnTo>
                  <a:lnTo>
                    <a:pt x="1081" y="3176"/>
                  </a:lnTo>
                  <a:lnTo>
                    <a:pt x="1094" y="3154"/>
                  </a:lnTo>
                  <a:lnTo>
                    <a:pt x="1103" y="3131"/>
                  </a:lnTo>
                  <a:lnTo>
                    <a:pt x="1106" y="3105"/>
                  </a:lnTo>
                  <a:lnTo>
                    <a:pt x="1103" y="3080"/>
                  </a:lnTo>
                  <a:lnTo>
                    <a:pt x="1094" y="3056"/>
                  </a:lnTo>
                  <a:lnTo>
                    <a:pt x="1081" y="3034"/>
                  </a:lnTo>
                  <a:lnTo>
                    <a:pt x="1062" y="3017"/>
                  </a:lnTo>
                  <a:lnTo>
                    <a:pt x="1042" y="3004"/>
                  </a:lnTo>
                  <a:lnTo>
                    <a:pt x="1017" y="2996"/>
                  </a:lnTo>
                  <a:lnTo>
                    <a:pt x="991" y="2993"/>
                  </a:lnTo>
                  <a:close/>
                  <a:moveTo>
                    <a:pt x="160" y="357"/>
                  </a:moveTo>
                  <a:lnTo>
                    <a:pt x="160" y="2914"/>
                  </a:lnTo>
                  <a:lnTo>
                    <a:pt x="1821" y="2914"/>
                  </a:lnTo>
                  <a:lnTo>
                    <a:pt x="1821" y="357"/>
                  </a:lnTo>
                  <a:lnTo>
                    <a:pt x="160" y="357"/>
                  </a:lnTo>
                  <a:close/>
                  <a:moveTo>
                    <a:pt x="748" y="162"/>
                  </a:moveTo>
                  <a:lnTo>
                    <a:pt x="737" y="164"/>
                  </a:lnTo>
                  <a:lnTo>
                    <a:pt x="728" y="171"/>
                  </a:lnTo>
                  <a:lnTo>
                    <a:pt x="721" y="179"/>
                  </a:lnTo>
                  <a:lnTo>
                    <a:pt x="719" y="190"/>
                  </a:lnTo>
                  <a:lnTo>
                    <a:pt x="721" y="200"/>
                  </a:lnTo>
                  <a:lnTo>
                    <a:pt x="728" y="209"/>
                  </a:lnTo>
                  <a:lnTo>
                    <a:pt x="737" y="214"/>
                  </a:lnTo>
                  <a:lnTo>
                    <a:pt x="748" y="216"/>
                  </a:lnTo>
                  <a:lnTo>
                    <a:pt x="1234" y="216"/>
                  </a:lnTo>
                  <a:lnTo>
                    <a:pt x="1245" y="214"/>
                  </a:lnTo>
                  <a:lnTo>
                    <a:pt x="1254" y="209"/>
                  </a:lnTo>
                  <a:lnTo>
                    <a:pt x="1260" y="200"/>
                  </a:lnTo>
                  <a:lnTo>
                    <a:pt x="1262" y="190"/>
                  </a:lnTo>
                  <a:lnTo>
                    <a:pt x="1260" y="179"/>
                  </a:lnTo>
                  <a:lnTo>
                    <a:pt x="1254" y="171"/>
                  </a:lnTo>
                  <a:lnTo>
                    <a:pt x="1245" y="164"/>
                  </a:lnTo>
                  <a:lnTo>
                    <a:pt x="1234" y="162"/>
                  </a:lnTo>
                  <a:lnTo>
                    <a:pt x="748" y="162"/>
                  </a:lnTo>
                  <a:close/>
                  <a:moveTo>
                    <a:pt x="230" y="0"/>
                  </a:moveTo>
                  <a:lnTo>
                    <a:pt x="1751" y="0"/>
                  </a:lnTo>
                  <a:lnTo>
                    <a:pt x="1788" y="3"/>
                  </a:lnTo>
                  <a:lnTo>
                    <a:pt x="1824" y="11"/>
                  </a:lnTo>
                  <a:lnTo>
                    <a:pt x="1857" y="25"/>
                  </a:lnTo>
                  <a:lnTo>
                    <a:pt x="1887" y="43"/>
                  </a:lnTo>
                  <a:lnTo>
                    <a:pt x="1914" y="67"/>
                  </a:lnTo>
                  <a:lnTo>
                    <a:pt x="1937" y="93"/>
                  </a:lnTo>
                  <a:lnTo>
                    <a:pt x="1955" y="122"/>
                  </a:lnTo>
                  <a:lnTo>
                    <a:pt x="1970" y="154"/>
                  </a:lnTo>
                  <a:lnTo>
                    <a:pt x="1978" y="189"/>
                  </a:lnTo>
                  <a:lnTo>
                    <a:pt x="1981" y="225"/>
                  </a:lnTo>
                  <a:lnTo>
                    <a:pt x="1981" y="3105"/>
                  </a:lnTo>
                  <a:lnTo>
                    <a:pt x="1978" y="3141"/>
                  </a:lnTo>
                  <a:lnTo>
                    <a:pt x="1970" y="3176"/>
                  </a:lnTo>
                  <a:lnTo>
                    <a:pt x="1955" y="3208"/>
                  </a:lnTo>
                  <a:lnTo>
                    <a:pt x="1937" y="3237"/>
                  </a:lnTo>
                  <a:lnTo>
                    <a:pt x="1914" y="3263"/>
                  </a:lnTo>
                  <a:lnTo>
                    <a:pt x="1887" y="3287"/>
                  </a:lnTo>
                  <a:lnTo>
                    <a:pt x="1857" y="3305"/>
                  </a:lnTo>
                  <a:lnTo>
                    <a:pt x="1824" y="3319"/>
                  </a:lnTo>
                  <a:lnTo>
                    <a:pt x="1788" y="3327"/>
                  </a:lnTo>
                  <a:lnTo>
                    <a:pt x="1751" y="3330"/>
                  </a:lnTo>
                  <a:lnTo>
                    <a:pt x="230" y="3330"/>
                  </a:lnTo>
                  <a:lnTo>
                    <a:pt x="193" y="3327"/>
                  </a:lnTo>
                  <a:lnTo>
                    <a:pt x="158" y="3319"/>
                  </a:lnTo>
                  <a:lnTo>
                    <a:pt x="125" y="3305"/>
                  </a:lnTo>
                  <a:lnTo>
                    <a:pt x="95" y="3287"/>
                  </a:lnTo>
                  <a:lnTo>
                    <a:pt x="68" y="3263"/>
                  </a:lnTo>
                  <a:lnTo>
                    <a:pt x="44" y="3237"/>
                  </a:lnTo>
                  <a:lnTo>
                    <a:pt x="26" y="3208"/>
                  </a:lnTo>
                  <a:lnTo>
                    <a:pt x="12" y="3176"/>
                  </a:lnTo>
                  <a:lnTo>
                    <a:pt x="3" y="3141"/>
                  </a:lnTo>
                  <a:lnTo>
                    <a:pt x="0" y="3105"/>
                  </a:lnTo>
                  <a:lnTo>
                    <a:pt x="0" y="225"/>
                  </a:lnTo>
                  <a:lnTo>
                    <a:pt x="3" y="189"/>
                  </a:lnTo>
                  <a:lnTo>
                    <a:pt x="12" y="154"/>
                  </a:lnTo>
                  <a:lnTo>
                    <a:pt x="26" y="122"/>
                  </a:lnTo>
                  <a:lnTo>
                    <a:pt x="44" y="93"/>
                  </a:lnTo>
                  <a:lnTo>
                    <a:pt x="68" y="67"/>
                  </a:lnTo>
                  <a:lnTo>
                    <a:pt x="95" y="43"/>
                  </a:lnTo>
                  <a:lnTo>
                    <a:pt x="125" y="25"/>
                  </a:lnTo>
                  <a:lnTo>
                    <a:pt x="158" y="11"/>
                  </a:lnTo>
                  <a:lnTo>
                    <a:pt x="193" y="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351"/>
            </a:p>
          </p:txBody>
        </p:sp>
        <p:pic>
          <p:nvPicPr>
            <p:cNvPr id="43" name="Picture 2" descr="mage result for smartthings app ic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25561" r="35590" b="25852"/>
            <a:stretch/>
          </p:blipFill>
          <p:spPr bwMode="auto">
            <a:xfrm>
              <a:off x="6497815" y="2775239"/>
              <a:ext cx="545171" cy="49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ge result for hue app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403" y="2686659"/>
              <a:ext cx="673437" cy="67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ge result for smart lock august app ico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1" t="13333" r="29864" b="12324"/>
            <a:stretch/>
          </p:blipFill>
          <p:spPr bwMode="auto">
            <a:xfrm>
              <a:off x="6512189" y="3340428"/>
              <a:ext cx="530798" cy="51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/>
          <p:cNvSpPr txBox="1"/>
          <p:nvPr/>
        </p:nvSpPr>
        <p:spPr>
          <a:xfrm>
            <a:off x="5579571" y="4601922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IoT</a:t>
            </a:r>
            <a:r>
              <a:rPr lang="en-US" sz="1600"/>
              <a:t> Hub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8210905" y="5915641"/>
            <a:ext cx="1356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/>
              <a:t>User interface</a:t>
            </a:r>
            <a:endParaRPr lang="en-US" altLang="zh-TW" sz="16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D301CC-310E-C14A-A574-9E6300DB1087}"/>
              </a:ext>
            </a:extLst>
          </p:cNvPr>
          <p:cNvCxnSpPr/>
          <p:nvPr/>
        </p:nvCxnSpPr>
        <p:spPr>
          <a:xfrm flipV="1">
            <a:off x="6491576" y="4199734"/>
            <a:ext cx="1261090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B6190F-C732-5E40-96D0-B980E4C211C9}"/>
              </a:ext>
            </a:extLst>
          </p:cNvPr>
          <p:cNvCxnSpPr/>
          <p:nvPr/>
        </p:nvCxnSpPr>
        <p:spPr>
          <a:xfrm flipV="1">
            <a:off x="4626759" y="4240243"/>
            <a:ext cx="829953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F770B8-76E0-7D4F-BB09-F8AFCA1EE357}"/>
              </a:ext>
            </a:extLst>
          </p:cNvPr>
          <p:cNvCxnSpPr/>
          <p:nvPr/>
        </p:nvCxnSpPr>
        <p:spPr>
          <a:xfrm flipV="1">
            <a:off x="4295306" y="5514162"/>
            <a:ext cx="35510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253567-9946-0F45-8A30-AC0D1BC4AF6D}"/>
              </a:ext>
            </a:extLst>
          </p:cNvPr>
          <p:cNvCxnSpPr/>
          <p:nvPr/>
        </p:nvCxnSpPr>
        <p:spPr>
          <a:xfrm flipV="1">
            <a:off x="6010443" y="2327713"/>
            <a:ext cx="566" cy="121460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066B37-D6C5-4941-9BDF-0295766BC459}"/>
              </a:ext>
            </a:extLst>
          </p:cNvPr>
          <p:cNvCxnSpPr/>
          <p:nvPr/>
        </p:nvCxnSpPr>
        <p:spPr>
          <a:xfrm flipH="1" flipV="1">
            <a:off x="6997700" y="2298553"/>
            <a:ext cx="1697321" cy="95242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7D46662-620F-424D-B7F8-80C5C794330F}"/>
              </a:ext>
            </a:extLst>
          </p:cNvPr>
          <p:cNvCxnSpPr/>
          <p:nvPr/>
        </p:nvCxnSpPr>
        <p:spPr>
          <a:xfrm flipV="1">
            <a:off x="3394942" y="2253588"/>
            <a:ext cx="1260817" cy="26868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0895" cy="1888463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Components</a:t>
            </a:r>
            <a:r>
              <a:rPr lang="en-US" altLang="zh-TW" dirty="0"/>
              <a:t> - Communication protocols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BDFAE0-BE5B-564E-A812-E3E2FC3B2EFE}"/>
              </a:ext>
            </a:extLst>
          </p:cNvPr>
          <p:cNvSpPr/>
          <p:nvPr/>
        </p:nvSpPr>
        <p:spPr>
          <a:xfrm>
            <a:off x="1598985" y="3021503"/>
            <a:ext cx="21286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Wi-Fi, Bluetooth Low Energy (BLE), </a:t>
            </a:r>
            <a:r>
              <a:rPr lang="en-US" altLang="zh-TW" dirty="0" err="1"/>
              <a:t>Zigbee</a:t>
            </a:r>
            <a:r>
              <a:rPr lang="en-US" altLang="zh-TW" dirty="0"/>
              <a:t>, Z-Wave</a:t>
            </a:r>
            <a:endParaRPr lang="zh-TW" alt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A92FC5C-D33E-6448-87A6-FA9FA89C7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95" y="3901402"/>
            <a:ext cx="297170" cy="29717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7EED6C-0673-8D48-997B-E1CBE3F6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8D48B3-14AA-7C4B-8D63-348D4852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750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altLang="zh-TW" dirty="0"/>
              <a:t>Smart Home</a:t>
            </a:r>
            <a:br>
              <a:rPr lang="en-US" altLang="zh-TW" dirty="0"/>
            </a:br>
            <a:r>
              <a:rPr lang="zh-TW" dirty="0"/>
              <a:t>Case Study - Samsung SmartThings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51803-435C-C449-9A1D-8B685A08C5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48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SmartThings</a:t>
            </a:r>
            <a:endParaRPr lang="en-US"/>
          </a:p>
        </p:txBody>
      </p:sp>
      <p:sp>
        <p:nvSpPr>
          <p:cNvPr id="132" name="Google Shape;132;p2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commercial IoT framework that integrates</a:t>
            </a:r>
            <a:br>
              <a:rPr lang="en-US" altLang="zh-TW" dirty="0"/>
            </a:br>
            <a:r>
              <a:rPr lang="en-US" altLang="zh-TW" dirty="0"/>
              <a:t>heterogeneous IoT ecosystems</a:t>
            </a:r>
            <a:endParaRPr lang="en-US" dirty="0"/>
          </a:p>
          <a:p>
            <a:r>
              <a:rPr lang="en-US" altLang="zh-TW" dirty="0"/>
              <a:t>Support around 170 IoT devices</a:t>
            </a:r>
            <a:endParaRPr lang="en-US" dirty="0"/>
          </a:p>
          <a:p>
            <a:r>
              <a:rPr lang="en-US" altLang="zh-TW" dirty="0"/>
              <a:t>Support diverse communication protocols</a:t>
            </a:r>
            <a:endParaRPr lang="en-US" dirty="0"/>
          </a:p>
          <a:p>
            <a:r>
              <a:rPr lang="en-US" altLang="zh-TW" dirty="0"/>
              <a:t>Provides a web-based programming environment</a:t>
            </a:r>
            <a:endParaRPr lang="en-US" dirty="0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2543" y="365125"/>
            <a:ext cx="3054000" cy="305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F8BC90-E781-604D-9364-1B0A3EB5F7B6}"/>
              </a:ext>
            </a:extLst>
          </p:cNvPr>
          <p:cNvSpPr/>
          <p:nvPr/>
        </p:nvSpPr>
        <p:spPr>
          <a:xfrm>
            <a:off x="838200" y="1257642"/>
            <a:ext cx="5913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dirty="0"/>
              <a:t>“Add a little smartness to yours things.”</a:t>
            </a:r>
            <a:endParaRPr lang="en-US" sz="28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C5A0D5-C4A1-EA47-B561-F5FD4CA4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795FD-AF75-B243-A4DA-80F80F5B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7484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SmartThings Architecture</a:t>
            </a:r>
            <a:endParaRPr lang="en-US"/>
          </a:p>
        </p:txBody>
      </p:sp>
      <p:sp>
        <p:nvSpPr>
          <p:cNvPr id="139" name="Google Shape;139;p2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User installs IoT </a:t>
            </a:r>
            <a:r>
              <a:rPr lang="en-US" altLang="zh-TW" b="1" dirty="0"/>
              <a:t>apps</a:t>
            </a:r>
            <a:r>
              <a:rPr lang="en-US" altLang="zh-TW" dirty="0"/>
              <a:t> via</a:t>
            </a:r>
            <a:br>
              <a:rPr lang="en-US" altLang="zh-TW" dirty="0"/>
            </a:br>
            <a:r>
              <a:rPr lang="en-US" altLang="zh-TW" dirty="0"/>
              <a:t>mobile devices</a:t>
            </a:r>
            <a:endParaRPr lang="en-US" dirty="0"/>
          </a:p>
          <a:p>
            <a:r>
              <a:rPr lang="en-US" altLang="zh-TW" dirty="0"/>
              <a:t>IoT apps pair </a:t>
            </a:r>
            <a:r>
              <a:rPr lang="en-US" altLang="zh-TW" b="1" dirty="0"/>
              <a:t>event</a:t>
            </a:r>
            <a:br>
              <a:rPr lang="en-US" altLang="zh-TW" b="1" dirty="0"/>
            </a:br>
            <a:r>
              <a:rPr lang="en-US" altLang="zh-TW" b="1" dirty="0"/>
              <a:t>handlers</a:t>
            </a:r>
            <a:r>
              <a:rPr lang="en-US" altLang="zh-TW" dirty="0"/>
              <a:t> to IoT devices</a:t>
            </a:r>
            <a:endParaRPr lang="en-US" dirty="0"/>
          </a:p>
          <a:p>
            <a:r>
              <a:rPr lang="en-US" altLang="zh-TW" dirty="0"/>
              <a:t>Cloud interacts with</a:t>
            </a:r>
            <a:br>
              <a:rPr lang="en-US" altLang="zh-TW" dirty="0"/>
            </a:br>
            <a:r>
              <a:rPr lang="en-US" altLang="zh-TW" dirty="0"/>
              <a:t>user’s devices</a:t>
            </a:r>
            <a:endParaRPr lang="en-US" dirty="0"/>
          </a:p>
          <a:p>
            <a:r>
              <a:rPr lang="en-US" altLang="zh-TW" dirty="0"/>
              <a:t>IoT apps enable external </a:t>
            </a:r>
            <a:br>
              <a:rPr lang="en-US" altLang="zh-TW" dirty="0"/>
            </a:br>
            <a:r>
              <a:rPr lang="en-US" altLang="zh-TW" dirty="0"/>
              <a:t>interaction via the web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44684-C66B-4240-89CF-FCCEC190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16</a:t>
            </a:fld>
            <a:endParaRPr lang="uk-UA"/>
          </a:p>
        </p:txBody>
      </p:sp>
      <p:pic>
        <p:nvPicPr>
          <p:cNvPr id="140" name="Google Shape;140;p24" descr="SmartAuth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800" y="1536633"/>
            <a:ext cx="6807200" cy="443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/>
        </p:nvSpPr>
        <p:spPr>
          <a:xfrm>
            <a:off x="415600" y="605490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</a:t>
            </a:r>
            <a:r>
              <a:rPr lang="en-US" altLang="zh-TW" sz="1200" i="1" dirty="0" err="1"/>
              <a:t>SmartAuth</a:t>
            </a:r>
            <a:r>
              <a:rPr lang="en-US" altLang="zh-TW" sz="1200" i="1" dirty="0"/>
              <a:t>: User-Centered Authorization for the Internet of Things”, USENIX Security ‘17</a:t>
            </a:r>
            <a:endParaRPr sz="1200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4D0D638-E458-A045-B5F1-DD478507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dirty="0"/>
              <a:t>物聯網通訊與網路安全技術 </a:t>
            </a:r>
            <a:r>
              <a:rPr kumimoji="1" lang="en-US" altLang="zh-TW" dirty="0"/>
              <a:t>| </a:t>
            </a:r>
            <a:r>
              <a:rPr kumimoji="1" lang="zh-TW" altLang="en-US" dirty="0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81638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SmartApp</a:t>
            </a:r>
            <a:endParaRPr lang="en-US"/>
          </a:p>
        </p:txBody>
      </p:sp>
      <p:sp>
        <p:nvSpPr>
          <p:cNvPr id="147" name="Google Shape;147;p2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Users can install/deploy apps from </a:t>
            </a:r>
            <a:r>
              <a:rPr lang="en-US" altLang="zh-TW" i="1" dirty="0"/>
              <a:t>Marketplace</a:t>
            </a:r>
            <a:endParaRPr lang="en-US" i="1" dirty="0"/>
          </a:p>
          <a:p>
            <a:r>
              <a:rPr lang="en-US" altLang="zh-TW" dirty="0"/>
              <a:t>Developers can write and publish apps</a:t>
            </a:r>
            <a:endParaRPr lang="en-US" dirty="0"/>
          </a:p>
          <a:p>
            <a:r>
              <a:rPr lang="en-US" altLang="zh-TW" dirty="0"/>
              <a:t>SmartApp APIs</a:t>
            </a:r>
            <a:endParaRPr lang="en-US" dirty="0"/>
          </a:p>
          <a:p>
            <a:pPr lvl="1"/>
            <a:r>
              <a:rPr lang="en-US" altLang="zh-TW" dirty="0"/>
              <a:t>Provide access and control for external systems</a:t>
            </a:r>
            <a:endParaRPr lang="en-US" dirty="0"/>
          </a:p>
          <a:p>
            <a:pPr lvl="1"/>
            <a:r>
              <a:rPr lang="en-US" altLang="zh-TW" dirty="0"/>
              <a:t>Authenticated by OAuth 2.0</a:t>
            </a:r>
            <a:endParaRPr lang="en-US" dirty="0"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0321" y="1027906"/>
            <a:ext cx="2585200" cy="455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7A53C2-57F2-2C4E-AB66-757E68BC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8BCCE-943C-8849-A880-49FEBC28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82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SmartApp Authorization</a:t>
            </a:r>
            <a:endParaRPr lang="en-US"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i="1" dirty="0"/>
              <a:t>Capability</a:t>
            </a:r>
            <a:r>
              <a:rPr lang="en-US" altLang="zh-TW" dirty="0"/>
              <a:t>: The basic unit of authorization</a:t>
            </a:r>
            <a:endParaRPr lang="en-US" dirty="0"/>
          </a:p>
          <a:p>
            <a:pPr lvl="1"/>
            <a:r>
              <a:rPr lang="en-US" altLang="zh-TW" b="1" dirty="0"/>
              <a:t>Attributes</a:t>
            </a:r>
            <a:r>
              <a:rPr lang="en-US" altLang="zh-TW" dirty="0"/>
              <a:t>: Properties of a device</a:t>
            </a:r>
            <a:endParaRPr lang="en-US" dirty="0"/>
          </a:p>
          <a:p>
            <a:pPr lvl="1"/>
            <a:r>
              <a:rPr lang="en-US" altLang="zh-TW" b="1" dirty="0"/>
              <a:t>Commands</a:t>
            </a:r>
            <a:r>
              <a:rPr lang="en-US" altLang="zh-TW" dirty="0"/>
              <a:t>: Ways to control a device</a:t>
            </a:r>
            <a:endParaRPr lang="en-US" dirty="0"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844" y="3217554"/>
            <a:ext cx="9025442" cy="28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/>
        </p:nvSpPr>
        <p:spPr>
          <a:xfrm>
            <a:off x="838200" y="609935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“Security Analysis of Emerging Smart Home Applications”, IEEE S&amp;P ‘16</a:t>
            </a:r>
            <a:endParaRPr sz="12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B4E3C-70D7-B740-B04F-2C7D78E6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AE762-A138-3347-9EEF-C69F7AB4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4111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95FDE0-8161-0C4C-B05B-7F65C42F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05061" cy="1654175"/>
          </a:xfrm>
        </p:spPr>
        <p:txBody>
          <a:bodyPr/>
          <a:lstStyle/>
          <a:p>
            <a:r>
              <a:rPr lang="en-US" altLang="zh-TW" dirty="0" err="1"/>
              <a:t>SmartApp</a:t>
            </a:r>
            <a:r>
              <a:rPr lang="en-US" altLang="zh-TW" dirty="0"/>
              <a:t> Authorization</a:t>
            </a:r>
            <a:endParaRPr lang="en-TW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5535C-914E-444F-B6EF-EA020ADD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53562-1A85-8847-8FAF-5E33B7BB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19</a:t>
            </a:fld>
            <a:endParaRPr kumimoji="1"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C9C94-37FA-E64B-851F-1FFF83C19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705061" cy="6858000"/>
          </a:xfrm>
          <a:prstGeom prst="rect">
            <a:avLst/>
          </a:prstGeom>
        </p:spPr>
      </p:pic>
      <p:sp>
        <p:nvSpPr>
          <p:cNvPr id="9" name="Google Shape;156;p26">
            <a:extLst>
              <a:ext uri="{FF2B5EF4-FFF2-40B4-BE49-F238E27FC236}">
                <a16:creationId xmlns:a16="http://schemas.microsoft.com/office/drawing/2014/main" id="{71259CF1-160E-CB45-B9F1-A580CDA26625}"/>
              </a:ext>
            </a:extLst>
          </p:cNvPr>
          <p:cNvSpPr txBox="1"/>
          <p:nvPr/>
        </p:nvSpPr>
        <p:spPr>
          <a:xfrm>
            <a:off x="838200" y="609935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“Security Analysis of Emerging Smart Home Applications”, IEEE S&amp;P ‘16</a:t>
            </a: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231065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150C-2316-7A4E-A2F3-73301774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單元目標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3613C-DDA3-5049-ADDC-D10CFCC5F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本單元目標為透過生活化個案討論，讓同學瞭解物聯網應用帶來的新興資安議題。</a:t>
            </a:r>
            <a:endParaRPr lang="en-US" altLang="zh-TW" dirty="0"/>
          </a:p>
          <a:p>
            <a:r>
              <a:rPr lang="zh-TW" altLang="en-US" dirty="0"/>
              <a:t>完成此單元後，同學應能</a:t>
            </a:r>
            <a:endParaRPr lang="en-TW" dirty="0"/>
          </a:p>
          <a:p>
            <a:pPr lvl="1"/>
            <a:r>
              <a:rPr lang="zh-TW" altLang="en-US" dirty="0"/>
              <a:t>應用前幾個單元的知識，從各個面向分析</a:t>
            </a:r>
            <a:r>
              <a:rPr lang="zh-CN" altLang="en-US" dirty="0"/>
              <a:t>現行物聯網應用</a:t>
            </a:r>
            <a:r>
              <a:rPr lang="zh-TW" altLang="en-US" dirty="0"/>
              <a:t>可能有的資安問題</a:t>
            </a:r>
            <a:endParaRPr lang="en-TW" dirty="0"/>
          </a:p>
          <a:p>
            <a:pPr lvl="1"/>
            <a:r>
              <a:rPr lang="zh-TW" altLang="en-US" dirty="0"/>
              <a:t>理解在多使用者與多台裝置的環境，認證與存取權限設定的重要性</a:t>
            </a:r>
            <a:endParaRPr lang="en-TW" dirty="0"/>
          </a:p>
          <a:p>
            <a:pPr lvl="1"/>
            <a:r>
              <a:rPr lang="zh-TW" altLang="en-US" dirty="0"/>
              <a:t>指出當感測資料受到污染或竄改時，對自動車和無人機的影響</a:t>
            </a:r>
            <a:endParaRPr lang="en-TW" dirty="0"/>
          </a:p>
          <a:p>
            <a:pPr lvl="1"/>
            <a:r>
              <a:rPr lang="zh-TW" altLang="en-US" dirty="0"/>
              <a:t>討論實體安全、資訊安全與隱私之間的權衡</a:t>
            </a:r>
            <a:endParaRPr lang="en-US" altLang="zh-T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191C-0216-0544-BA63-B555AD1A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FD411-A3AB-6E4E-8507-8F64A579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665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SmartApp</a:t>
            </a:r>
            <a:r>
              <a:rPr lang="en-US" altLang="zh-TW" dirty="0"/>
              <a:t> Authorization</a:t>
            </a:r>
            <a:endParaRPr lang="en-US"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740400" cy="4351338"/>
          </a:xfrm>
        </p:spPr>
        <p:txBody>
          <a:bodyPr>
            <a:normAutofit lnSpcReduction="10000"/>
          </a:bodyPr>
          <a:lstStyle/>
          <a:p>
            <a:r>
              <a:rPr lang="en-US" altLang="zh-TW" u="sng" dirty="0"/>
              <a:t>Example</a:t>
            </a:r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Capability request</a:t>
            </a:r>
            <a:endParaRPr lang="en-US" dirty="0"/>
          </a:p>
          <a:p>
            <a:pPr lvl="1"/>
            <a:r>
              <a:rPr lang="en-US" altLang="zh-TW" dirty="0"/>
              <a:t>capability.lock and capability.switch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Scanned devices</a:t>
            </a:r>
            <a:endParaRPr lang="en-US" dirty="0"/>
          </a:p>
          <a:p>
            <a:pPr lvl="1"/>
            <a:r>
              <a:rPr lang="en-US" altLang="zh-TW" dirty="0"/>
              <a:t>Z-Wave Schlage Lock, …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Selected devices</a:t>
            </a:r>
            <a:endParaRPr lang="en-US" dirty="0"/>
          </a:p>
          <a:p>
            <a:pPr lvl="1"/>
            <a:r>
              <a:rPr lang="en-US" altLang="zh-TW" dirty="0"/>
              <a:t>Select Z-Wave Schlage Lock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Successfully authorized</a:t>
            </a:r>
            <a:endParaRPr lang="en-US" dirty="0"/>
          </a:p>
          <a:p>
            <a:pPr lvl="1"/>
            <a:r>
              <a:rPr lang="en-US" altLang="zh-TW" dirty="0"/>
              <a:t>App is able to lock/unlock the smart lock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9240F-71CB-3348-A7A2-B0457F51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20</a:t>
            </a:fld>
            <a:endParaRPr lang="uk-UA"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756" y="1700849"/>
            <a:ext cx="5388244" cy="42267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6;p26">
            <a:extLst>
              <a:ext uri="{FF2B5EF4-FFF2-40B4-BE49-F238E27FC236}">
                <a16:creationId xmlns:a16="http://schemas.microsoft.com/office/drawing/2014/main" id="{02C037A7-8D65-9B4A-8A53-F97F3CD3B287}"/>
              </a:ext>
            </a:extLst>
          </p:cNvPr>
          <p:cNvSpPr txBox="1"/>
          <p:nvPr/>
        </p:nvSpPr>
        <p:spPr>
          <a:xfrm>
            <a:off x="838200" y="609935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“Security Analysis of Emerging Smart Home Applications”, IEEE S&amp;P ‘16</a:t>
            </a:r>
            <a:endParaRPr sz="1200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79FD16-CC7A-B543-A47B-BF077F1A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47239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Security flaws in SmartThings: </a:t>
            </a:r>
            <a:br>
              <a:rPr lang="en-US" altLang="zh-TW" dirty="0"/>
            </a:br>
            <a:r>
              <a:rPr lang="en-US" altLang="zh-TW" dirty="0"/>
              <a:t>Overprivileged Apps</a:t>
            </a:r>
            <a:endParaRPr lang="en-US" dirty="0"/>
          </a:p>
        </p:txBody>
      </p:sp>
      <p:sp>
        <p:nvSpPr>
          <p:cNvPr id="170" name="Google Shape;170;p28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Overprivileged</a:t>
            </a:r>
            <a:r>
              <a:rPr lang="en-US" altLang="zh-TW" dirty="0"/>
              <a:t>: An app gains access to more operations on protected resources than it requires to complete its claimed functionality</a:t>
            </a:r>
            <a:endParaRPr lang="en-US" dirty="0"/>
          </a:p>
          <a:p>
            <a:r>
              <a:rPr lang="en-US" altLang="zh-TW" dirty="0"/>
              <a:t>Root causes</a:t>
            </a:r>
          </a:p>
          <a:p>
            <a:pPr lvl="1"/>
            <a:r>
              <a:rPr lang="en-US" altLang="zh-TW" b="1" dirty="0"/>
              <a:t>Coarse-grained capability</a:t>
            </a:r>
            <a:endParaRPr lang="en-US" b="1" dirty="0"/>
          </a:p>
          <a:p>
            <a:pPr lvl="1"/>
            <a:r>
              <a:rPr lang="en-US" altLang="zh-TW" b="1" dirty="0"/>
              <a:t>Coarse device-app binding</a:t>
            </a:r>
            <a:endParaRPr lang="en-US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EB96F-5962-9840-BCB3-3658862F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33CE2-5E0C-454F-A400-10B28C8C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567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altLang="zh-TW" dirty="0"/>
              <a:t>Security flaws in SmartThings: </a:t>
            </a:r>
            <a:br>
              <a:rPr lang="en-US" altLang="zh-TW" dirty="0"/>
            </a:br>
            <a:r>
              <a:rPr lang="en-US" altLang="zh-TW" dirty="0"/>
              <a:t>Overprivileged Apps</a:t>
            </a:r>
            <a:endParaRPr dirty="0"/>
          </a:p>
        </p:txBody>
      </p:sp>
      <p:sp>
        <p:nvSpPr>
          <p:cNvPr id="176" name="Google Shape;176;p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zh-TW" dirty="0"/>
              <a:t>Coarse-grained capabilities</a:t>
            </a:r>
            <a:endParaRPr dirty="0"/>
          </a:p>
          <a:p>
            <a:pPr lvl="1">
              <a:spcBef>
                <a:spcPts val="0"/>
              </a:spcBef>
            </a:pPr>
            <a:r>
              <a:rPr lang="zh-TW" dirty="0"/>
              <a:t>Capability is the </a:t>
            </a:r>
            <a:r>
              <a:rPr lang="zh-TW" b="1" dirty="0"/>
              <a:t>basic unit</a:t>
            </a:r>
            <a:r>
              <a:rPr lang="zh-TW" dirty="0"/>
              <a:t> of authorization</a:t>
            </a:r>
            <a:endParaRPr dirty="0"/>
          </a:p>
          <a:p>
            <a:pPr lvl="1">
              <a:spcBef>
                <a:spcPts val="0"/>
              </a:spcBef>
            </a:pPr>
            <a:r>
              <a:rPr lang="zh-TW" dirty="0"/>
              <a:t>An app is allowed to perform unneeded operations</a:t>
            </a:r>
            <a:endParaRPr lang="en-US" altLang="zh-TW" dirty="0"/>
          </a:p>
          <a:p>
            <a:pPr lvl="1">
              <a:spcBef>
                <a:spcPts val="0"/>
              </a:spcBef>
            </a:pPr>
            <a:r>
              <a:rPr lang="en-US" altLang="zh-TW" i="1" dirty="0" err="1"/>
              <a:t>capability.lock</a:t>
            </a:r>
            <a:r>
              <a:rPr lang="en-US" altLang="zh-TW" i="1" dirty="0"/>
              <a:t> </a:t>
            </a:r>
            <a:r>
              <a:rPr lang="en-US" altLang="zh-TW" dirty="0"/>
              <a:t>can do both </a:t>
            </a:r>
            <a:r>
              <a:rPr lang="en-US" altLang="zh-TW" i="1" dirty="0"/>
              <a:t>lock() </a:t>
            </a:r>
            <a:r>
              <a:rPr lang="en-US" altLang="zh-TW" dirty="0"/>
              <a:t>and </a:t>
            </a:r>
            <a:r>
              <a:rPr lang="en-US" altLang="zh-TW" i="1" dirty="0"/>
              <a:t>unlock()</a:t>
            </a:r>
            <a:endParaRPr dirty="0"/>
          </a:p>
          <a:p>
            <a:r>
              <a:rPr lang="zh-TW" dirty="0"/>
              <a:t>Asymmetry in risk of commands</a:t>
            </a:r>
            <a:endParaRPr dirty="0"/>
          </a:p>
          <a:p>
            <a:pPr lvl="1">
              <a:spcBef>
                <a:spcPts val="0"/>
              </a:spcBef>
            </a:pPr>
            <a:r>
              <a:rPr lang="zh-TW" dirty="0"/>
              <a:t>e.g. </a:t>
            </a:r>
            <a:r>
              <a:rPr lang="zh-TW" i="1" dirty="0"/>
              <a:t>switch.off()</a:t>
            </a:r>
            <a:r>
              <a:rPr lang="zh-TW" dirty="0"/>
              <a:t> v.s. </a:t>
            </a:r>
            <a:r>
              <a:rPr lang="zh-TW" i="1" dirty="0"/>
              <a:t>switch.on()</a:t>
            </a:r>
            <a:endParaRPr i="1" dirty="0"/>
          </a:p>
          <a:p>
            <a:pPr lvl="1">
              <a:spcBef>
                <a:spcPts val="0"/>
              </a:spcBef>
            </a:pPr>
            <a:r>
              <a:rPr lang="zh-TW" dirty="0"/>
              <a:t>Not appropriate to grant an app access to an unsafe</a:t>
            </a:r>
            <a:br>
              <a:rPr lang="zh-TW" dirty="0"/>
            </a:br>
            <a:r>
              <a:rPr lang="zh-TW" dirty="0"/>
              <a:t>command when it only needs to access a safe command</a:t>
            </a:r>
            <a:endParaRPr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17928-1B9E-DE44-BBF7-D507C934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B049A-044A-D740-9916-1FC9BF3C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5080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Security flaws in SmartThings: </a:t>
            </a:r>
            <a:br>
              <a:rPr lang="en-US" altLang="zh-TW" dirty="0"/>
            </a:br>
            <a:r>
              <a:rPr lang="en-US" altLang="zh-TW" dirty="0"/>
              <a:t>Overprivileged Apps</a:t>
            </a:r>
            <a:endParaRPr lang="en-US" dirty="0"/>
          </a:p>
        </p:txBody>
      </p:sp>
      <p:sp>
        <p:nvSpPr>
          <p:cNvPr id="182" name="Google Shape;182;p30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/>
          <a:lstStyle/>
          <a:p>
            <a:r>
              <a:rPr lang="en-US" altLang="zh-TW" dirty="0"/>
              <a:t>Coarse device-app binding</a:t>
            </a:r>
            <a:endParaRPr lang="en-US" dirty="0"/>
          </a:p>
          <a:p>
            <a:pPr lvl="1"/>
            <a:r>
              <a:rPr lang="en-US" altLang="zh-TW" dirty="0"/>
              <a:t>Device-centric approach</a:t>
            </a:r>
            <a:endParaRPr lang="en-US" dirty="0"/>
          </a:p>
          <a:p>
            <a:pPr lvl="1"/>
            <a:r>
              <a:rPr lang="en-US" altLang="zh-TW" dirty="0"/>
              <a:t>All-or-nothing approach</a:t>
            </a:r>
            <a:endParaRPr lang="en-US" dirty="0"/>
          </a:p>
          <a:p>
            <a:pPr lvl="1"/>
            <a:r>
              <a:rPr lang="en-US" altLang="zh-TW" dirty="0"/>
              <a:t>An app given </a:t>
            </a:r>
            <a:r>
              <a:rPr lang="en-US" altLang="zh-TW" b="1" dirty="0"/>
              <a:t>any</a:t>
            </a:r>
            <a:r>
              <a:rPr lang="en-US" altLang="zh-TW" dirty="0"/>
              <a:t> capability of a device is implicitly</a:t>
            </a:r>
            <a:br>
              <a:rPr lang="en-US" altLang="zh-TW" dirty="0"/>
            </a:br>
            <a:r>
              <a:rPr lang="en-US" altLang="zh-TW" dirty="0"/>
              <a:t>granted unlimited access to the </a:t>
            </a:r>
            <a:r>
              <a:rPr lang="en-US" altLang="zh-TW" b="1" dirty="0"/>
              <a:t>whole</a:t>
            </a:r>
            <a:r>
              <a:rPr lang="en-US" altLang="zh-TW" dirty="0"/>
              <a:t> device</a:t>
            </a:r>
            <a:endParaRPr lang="en-US" dirty="0"/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4500" y="2145783"/>
            <a:ext cx="3562471" cy="256643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675800" y="6024912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“FACT: Functionality-centric Access Control System for IoT Programming Frameworks”, SACMAT’17</a:t>
            </a:r>
            <a:endParaRPr sz="12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0A09BC-8610-444D-A419-D584D897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615F5-5F84-0C49-BA2C-B6A189FC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8953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Practice: </a:t>
            </a:r>
            <a:r>
              <a:rPr lang="en-US" altLang="zh-TW" i="1" dirty="0"/>
              <a:t>Auto-lock </a:t>
            </a:r>
            <a:r>
              <a:rPr lang="en-US" altLang="zh-TW" dirty="0"/>
              <a:t>(5 mins)</a:t>
            </a:r>
            <a:endParaRPr lang="en-US"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App 1:  </a:t>
            </a:r>
            <a:r>
              <a:rPr lang="en-US" altLang="zh-TW" i="1" dirty="0"/>
              <a:t>Auto-lock</a:t>
            </a:r>
            <a:endParaRPr lang="en-US" i="1" dirty="0"/>
          </a:p>
          <a:p>
            <a:pPr lvl="1"/>
            <a:r>
              <a:rPr lang="en-US" altLang="zh-TW" dirty="0"/>
              <a:t>App description: </a:t>
            </a:r>
            <a:r>
              <a:rPr lang="en-US" altLang="zh-TW" i="1" dirty="0"/>
              <a:t>“Locks the door when nobody is at home.”</a:t>
            </a:r>
            <a:endParaRPr lang="en-US" i="1" dirty="0"/>
          </a:p>
          <a:p>
            <a:pPr lvl="1"/>
            <a:r>
              <a:rPr lang="en-US" altLang="zh-TW" dirty="0"/>
              <a:t>Requested capability: </a:t>
            </a:r>
            <a:r>
              <a:rPr lang="en-US" altLang="zh-TW" i="1" dirty="0"/>
              <a:t>capability.lock</a:t>
            </a:r>
            <a:endParaRPr lang="en-US" i="1" dirty="0"/>
          </a:p>
          <a:p>
            <a:pPr lvl="1"/>
            <a:r>
              <a:rPr lang="en-US" altLang="zh-TW" dirty="0"/>
              <a:t>User selected device: </a:t>
            </a:r>
            <a:r>
              <a:rPr lang="en-US" altLang="zh-TW" i="1" dirty="0"/>
              <a:t>Z-Wave Schlage Lock</a:t>
            </a:r>
            <a:endParaRPr lang="en-US" i="1" dirty="0"/>
          </a:p>
          <a:p>
            <a:r>
              <a:rPr lang="en-US" altLang="zh-TW" dirty="0"/>
              <a:t>Why over-privileged?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C5FDCD-E252-E544-BC5D-0253D913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7F2F0-5183-144B-B581-9BFFF0BB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72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Practice: </a:t>
            </a:r>
            <a:r>
              <a:rPr lang="en-US" altLang="zh-TW" i="1" dirty="0"/>
              <a:t>Auto-lock </a:t>
            </a:r>
            <a:r>
              <a:rPr lang="en-US" altLang="zh-TW" dirty="0"/>
              <a:t>(5 mins)</a:t>
            </a:r>
            <a:endParaRPr lang="en-US" dirty="0"/>
          </a:p>
        </p:txBody>
      </p:sp>
      <p:sp>
        <p:nvSpPr>
          <p:cNvPr id="196" name="Google Shape;196;p3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u="sng" dirty="0"/>
              <a:t>Reason</a:t>
            </a:r>
            <a:r>
              <a:rPr lang="en-US" altLang="zh-TW" dirty="0"/>
              <a:t>: Coarse-grained capability</a:t>
            </a:r>
            <a:endParaRPr lang="en-US" dirty="0"/>
          </a:p>
          <a:p>
            <a:pPr lvl="1"/>
            <a:r>
              <a:rPr lang="en-US" altLang="zh-TW" dirty="0"/>
              <a:t>Though only </a:t>
            </a:r>
            <a:r>
              <a:rPr lang="en-US" altLang="zh-TW" i="1" dirty="0"/>
              <a:t>lock() </a:t>
            </a:r>
            <a:r>
              <a:rPr lang="en-US" altLang="zh-TW" dirty="0"/>
              <a:t>is needed</a:t>
            </a:r>
            <a:endParaRPr lang="en-US" dirty="0"/>
          </a:p>
          <a:p>
            <a:pPr lvl="1"/>
            <a:r>
              <a:rPr lang="en-US" altLang="zh-TW" dirty="0"/>
              <a:t>The app is able to lock </a:t>
            </a:r>
            <a:r>
              <a:rPr lang="en-US" altLang="zh-TW" dirty="0">
                <a:solidFill>
                  <a:srgbClr val="FF0000"/>
                </a:solidFill>
              </a:rPr>
              <a:t>and unlock </a:t>
            </a:r>
            <a:r>
              <a:rPr lang="en-US" altLang="zh-TW" dirty="0"/>
              <a:t>the door lock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61D5B-4719-4144-9F42-E1D546C8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C83E7-BAFD-C242-AC20-4D82B34E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535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Practice: </a:t>
            </a:r>
            <a:r>
              <a:rPr lang="en-US" altLang="zh-TW" i="1" dirty="0"/>
              <a:t>Battery Monitor </a:t>
            </a:r>
            <a:r>
              <a:rPr lang="en-US" altLang="zh-TW" dirty="0"/>
              <a:t>(5 mins)</a:t>
            </a:r>
            <a:endParaRPr lang="en-US" i="1" dirty="0"/>
          </a:p>
        </p:txBody>
      </p:sp>
      <p:sp>
        <p:nvSpPr>
          <p:cNvPr id="202" name="Google Shape;202;p3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App 2:  </a:t>
            </a:r>
            <a:r>
              <a:rPr lang="en-US" altLang="zh-TW" i="1" dirty="0"/>
              <a:t>Battery Monitor</a:t>
            </a:r>
            <a:endParaRPr lang="en-US" i="1" dirty="0"/>
          </a:p>
          <a:p>
            <a:pPr lvl="1"/>
            <a:r>
              <a:rPr lang="en-US" altLang="zh-TW" dirty="0"/>
              <a:t>App description: </a:t>
            </a:r>
            <a:r>
              <a:rPr lang="en-US" altLang="zh-TW" i="1" dirty="0"/>
              <a:t>“Monitor the battery status of your devices”</a:t>
            </a:r>
            <a:endParaRPr lang="en-US" i="1" dirty="0"/>
          </a:p>
          <a:p>
            <a:pPr lvl="1"/>
            <a:r>
              <a:rPr lang="en-US" altLang="zh-TW" dirty="0"/>
              <a:t>Requested capability: </a:t>
            </a:r>
            <a:r>
              <a:rPr lang="en-US" altLang="zh-TW" i="1" dirty="0"/>
              <a:t>capability.battery</a:t>
            </a:r>
            <a:endParaRPr lang="en-US" i="1" dirty="0"/>
          </a:p>
          <a:p>
            <a:pPr lvl="1"/>
            <a:r>
              <a:rPr lang="en-US" altLang="zh-TW" dirty="0"/>
              <a:t>User selected device: </a:t>
            </a:r>
            <a:r>
              <a:rPr lang="en-US" altLang="zh-TW" i="1" dirty="0"/>
              <a:t>Z-Wave Schlage Lock</a:t>
            </a:r>
            <a:endParaRPr lang="en-US" i="1" dirty="0"/>
          </a:p>
          <a:p>
            <a:r>
              <a:rPr lang="en-US" altLang="zh-TW" dirty="0"/>
              <a:t>Why over-privileged?</a:t>
            </a:r>
            <a:endParaRPr lang="en-US" dirty="0"/>
          </a:p>
          <a:p>
            <a:endParaRPr lang="en-US" dirty="0"/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500" y="3614072"/>
            <a:ext cx="4694500" cy="21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8C92A-6DE8-2749-B993-B0E5F27A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6967B-4879-7B45-ADC5-3955A142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26</a:t>
            </a:fld>
            <a:endParaRPr kumimoji="1" lang="zh-TW" altLang="en-US"/>
          </a:p>
        </p:txBody>
      </p:sp>
      <p:sp>
        <p:nvSpPr>
          <p:cNvPr id="9" name="Google Shape;184;p30">
            <a:extLst>
              <a:ext uri="{FF2B5EF4-FFF2-40B4-BE49-F238E27FC236}">
                <a16:creationId xmlns:a16="http://schemas.microsoft.com/office/drawing/2014/main" id="{687E3AE2-BA25-9048-9BB7-1CE85BBE78C2}"/>
              </a:ext>
            </a:extLst>
          </p:cNvPr>
          <p:cNvSpPr txBox="1"/>
          <p:nvPr/>
        </p:nvSpPr>
        <p:spPr>
          <a:xfrm>
            <a:off x="675800" y="6024912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“FACT: Functionality-centric Access Control System for IoT Programming Frameworks”, SACMAT’17</a:t>
            </a: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1248558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Practice: </a:t>
            </a:r>
            <a:r>
              <a:rPr lang="en-US" altLang="zh-TW" i="1" dirty="0"/>
              <a:t>Battery Monitor </a:t>
            </a:r>
            <a:r>
              <a:rPr lang="en-US" altLang="zh-TW" dirty="0"/>
              <a:t>(5 mins)</a:t>
            </a:r>
            <a:endParaRPr lang="en-US" i="1" dirty="0"/>
          </a:p>
        </p:txBody>
      </p:sp>
      <p:sp>
        <p:nvSpPr>
          <p:cNvPr id="210" name="Google Shape;210;p3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Reason: Coarse device-app binding</a:t>
            </a:r>
            <a:endParaRPr lang="en-US" dirty="0"/>
          </a:p>
          <a:p>
            <a:pPr lvl="1"/>
            <a:r>
              <a:rPr lang="en-US" altLang="zh-TW" dirty="0"/>
              <a:t>Though only </a:t>
            </a:r>
            <a:r>
              <a:rPr lang="en-US" altLang="zh-TW" i="1" dirty="0" err="1"/>
              <a:t>capability.battery</a:t>
            </a:r>
            <a:r>
              <a:rPr lang="en-US" altLang="zh-TW" i="1" dirty="0"/>
              <a:t> </a:t>
            </a:r>
            <a:r>
              <a:rPr lang="en-US" altLang="zh-TW" dirty="0"/>
              <a:t>is requested</a:t>
            </a:r>
            <a:endParaRPr lang="en-US" dirty="0"/>
          </a:p>
          <a:p>
            <a:pPr lvl="1"/>
            <a:r>
              <a:rPr lang="en-US" altLang="zh-TW" dirty="0"/>
              <a:t>The app is granted to access all capabilities</a:t>
            </a:r>
            <a:br>
              <a:rPr lang="en-US" altLang="zh-TW" dirty="0"/>
            </a:br>
            <a:r>
              <a:rPr lang="en-US" altLang="zh-TW" dirty="0"/>
              <a:t>of the device, including </a:t>
            </a:r>
            <a:r>
              <a:rPr lang="en-US" altLang="zh-TW" i="1" dirty="0" err="1">
                <a:solidFill>
                  <a:srgbClr val="FF0000"/>
                </a:solidFill>
              </a:rPr>
              <a:t>capability.lock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7911" y="3023595"/>
            <a:ext cx="4694500" cy="21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6F3DA-D20A-9B42-9F2B-606D01F3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E71B0-2BD6-B84F-A757-2B711C96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27</a:t>
            </a:fld>
            <a:endParaRPr kumimoji="1" lang="zh-TW" altLang="en-US"/>
          </a:p>
        </p:txBody>
      </p:sp>
      <p:sp>
        <p:nvSpPr>
          <p:cNvPr id="9" name="Google Shape;184;p30">
            <a:extLst>
              <a:ext uri="{FF2B5EF4-FFF2-40B4-BE49-F238E27FC236}">
                <a16:creationId xmlns:a16="http://schemas.microsoft.com/office/drawing/2014/main" id="{5F909727-A5A1-424A-87ED-3DA7ACCC2842}"/>
              </a:ext>
            </a:extLst>
          </p:cNvPr>
          <p:cNvSpPr txBox="1"/>
          <p:nvPr/>
        </p:nvSpPr>
        <p:spPr>
          <a:xfrm>
            <a:off x="675800" y="6024912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“FACT: Functionality-centric Access Control System for IoT Programming Frameworks”, SACMAT’17</a:t>
            </a: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1781813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altLang="zh-TW" dirty="0"/>
              <a:t>Smart Home</a:t>
            </a:r>
            <a:br>
              <a:rPr lang="en-US" altLang="zh-TW" dirty="0"/>
            </a:br>
            <a:r>
              <a:rPr lang="en-US" altLang="zh-TW" dirty="0"/>
              <a:t>Case Study - IFTTT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6F302-FB5D-154B-B287-726853F085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0113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Automation Service Providers Connect Devices via Automation Rules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9" y="1936159"/>
            <a:ext cx="2158391" cy="13282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89" y="1863519"/>
            <a:ext cx="1428100" cy="14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0" y="1936159"/>
            <a:ext cx="2452463" cy="112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760" y="2058533"/>
            <a:ext cx="2590800" cy="11671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CF14E-F5DA-9648-B1E8-0935D896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BC8F28-DBE4-EA4F-A63A-7EAA98FF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245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304" y="0"/>
            <a:ext cx="2715791" cy="7661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zh-TW" dirty="0"/>
              <a:t>Roadmap</a:t>
            </a:r>
            <a:endParaRPr kumimoji="1" lang="zh-TW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504326"/>
            <a:ext cx="1479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Hardware </a:t>
            </a:r>
            <a:endParaRPr lang="zh-TW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38200" y="4084708"/>
            <a:ext cx="126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38200" y="1452721"/>
            <a:ext cx="1596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Application</a:t>
            </a:r>
            <a:endParaRPr lang="zh-TW" altLang="en-US" sz="2400" dirty="0"/>
          </a:p>
        </p:txBody>
      </p:sp>
      <p:pic>
        <p:nvPicPr>
          <p:cNvPr id="1034" name="Picture 10" descr="mage result for philips smart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198" y="5240123"/>
            <a:ext cx="1910416" cy="1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azon Echo Dot : Targ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796" y="5170234"/>
            <a:ext cx="1339323" cy="133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iot ca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611" y="5151312"/>
            <a:ext cx="1656608" cy="13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age result for zigb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459" y="3906157"/>
            <a:ext cx="1481888" cy="8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608733" y="4100105"/>
            <a:ext cx="136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6LowPAN</a:t>
            </a:r>
            <a:endParaRPr lang="zh-TW" alt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9566024" y="4116456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/>
              <a:t>5G</a:t>
            </a:r>
            <a:endParaRPr lang="zh-TW" altLang="en-US" sz="2400" dirty="0"/>
          </a:p>
        </p:txBody>
      </p:sp>
      <p:pic>
        <p:nvPicPr>
          <p:cNvPr id="1062" name="Picture 38" descr="?????????????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145" y="4032150"/>
            <a:ext cx="964014" cy="5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mage result for apple iot platfo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923" y="2529608"/>
            <a:ext cx="1210046" cy="10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mage result for IoTiv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8705" y="2705287"/>
            <a:ext cx="1464462" cy="66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38200" y="2736841"/>
            <a:ext cx="1305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Software</a:t>
            </a:r>
            <a:endParaRPr lang="zh-TW" alt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38200" y="4981734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8199" y="3673024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38199" y="2306609"/>
            <a:ext cx="10786869" cy="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45389" y="804750"/>
            <a:ext cx="11250882" cy="15150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652" y="3911720"/>
            <a:ext cx="874619" cy="734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81" y="864446"/>
            <a:ext cx="1124718" cy="1124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6" y="804750"/>
            <a:ext cx="1225993" cy="1225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68" y="706056"/>
            <a:ext cx="1293614" cy="1293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5" y="777334"/>
            <a:ext cx="1253409" cy="1253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04" y="724166"/>
            <a:ext cx="1322296" cy="1322296"/>
          </a:xfrm>
          <a:prstGeom prst="rect">
            <a:avLst/>
          </a:prstGeom>
        </p:spPr>
      </p:pic>
      <p:pic>
        <p:nvPicPr>
          <p:cNvPr id="11" name="Picture 2" descr="elated imag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76" y="2295155"/>
            <a:ext cx="1312838" cy="13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12970" r="20560" b="12769"/>
          <a:stretch/>
        </p:blipFill>
        <p:spPr bwMode="auto">
          <a:xfrm>
            <a:off x="4136477" y="2365189"/>
            <a:ext cx="966757" cy="11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age result for ifttt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51" y="1999912"/>
            <a:ext cx="1984243" cy="19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wifi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07" y="4022982"/>
            <a:ext cx="992399" cy="5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ge result for bluetooth 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81" y="3949691"/>
            <a:ext cx="1013929" cy="7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elated imag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8" t="20273" r="30748" b="22179"/>
          <a:stretch/>
        </p:blipFill>
        <p:spPr bwMode="auto">
          <a:xfrm>
            <a:off x="3655085" y="3867475"/>
            <a:ext cx="1004557" cy="9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06" y="3940278"/>
            <a:ext cx="1315346" cy="7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ge result for lora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76" y="3867475"/>
            <a:ext cx="1009255" cy="10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age result for apple watch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42" y="5122751"/>
            <a:ext cx="1354657" cy="13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4" descr="mage result for smart lock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99" y="5177063"/>
            <a:ext cx="1737699" cy="11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BE3328-9662-644F-B546-FF99E966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7A011E-95C5-8A47-AFB1-3DB29C9A7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234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Automation Service Providers Connect Devices via Automation Rules</a:t>
            </a:r>
            <a:endParaRPr lang="zh-TW" altLang="en-US" dirty="0"/>
          </a:p>
        </p:txBody>
      </p:sp>
      <p:pic>
        <p:nvPicPr>
          <p:cNvPr id="9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79" y="3310298"/>
            <a:ext cx="1856549" cy="3053615"/>
          </a:xfrm>
          <a:prstGeom prst="rect">
            <a:avLst/>
          </a:prstGeom>
        </p:spPr>
      </p:pic>
      <p:pic>
        <p:nvPicPr>
          <p:cNvPr id="10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59" y="3310298"/>
            <a:ext cx="1749135" cy="3053615"/>
          </a:xfrm>
          <a:prstGeom prst="rect">
            <a:avLst/>
          </a:prstGeom>
        </p:spPr>
      </p:pic>
      <p:pic>
        <p:nvPicPr>
          <p:cNvPr id="11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25" y="3310298"/>
            <a:ext cx="1754076" cy="3053615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974927" y="3343601"/>
            <a:ext cx="4813852" cy="3037523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Over </a:t>
            </a:r>
            <a:r>
              <a:rPr lang="en-US" altLang="zh-TW" sz="2800" b="1" dirty="0"/>
              <a:t>400</a:t>
            </a:r>
            <a:r>
              <a:rPr lang="en-US" altLang="zh-TW" sz="2800" dirty="0"/>
              <a:t> applications and devices are supported</a:t>
            </a:r>
          </a:p>
          <a:p>
            <a:r>
              <a:rPr lang="en-US" altLang="zh-TW" sz="2800" dirty="0"/>
              <a:t>Over </a:t>
            </a:r>
            <a:r>
              <a:rPr lang="en-US" altLang="zh-TW" sz="2800" b="1" dirty="0"/>
              <a:t>19 millions</a:t>
            </a:r>
            <a:r>
              <a:rPr lang="en-US" altLang="zh-TW" sz="2800" dirty="0"/>
              <a:t> rules are created</a:t>
            </a:r>
          </a:p>
          <a:p>
            <a:r>
              <a:rPr lang="en-US" altLang="zh-TW" sz="2800" dirty="0"/>
              <a:t>Around </a:t>
            </a:r>
            <a:r>
              <a:rPr lang="en-US" altLang="zh-TW" sz="2800" b="1" dirty="0"/>
              <a:t>600 million</a:t>
            </a:r>
            <a:r>
              <a:rPr lang="en-US" altLang="zh-TW" sz="2800" dirty="0"/>
              <a:t> rules executed monthly</a:t>
            </a:r>
            <a:endParaRPr lang="zh-TW" alt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760" y="2058533"/>
            <a:ext cx="2590800" cy="1167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270BF1-EFD7-CA4F-91AA-21F0340B2C98}"/>
              </a:ext>
            </a:extLst>
          </p:cNvPr>
          <p:cNvSpPr/>
          <p:nvPr/>
        </p:nvSpPr>
        <p:spPr>
          <a:xfrm>
            <a:off x="6397090" y="2264798"/>
            <a:ext cx="48160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IF-This-Then-That: “</a:t>
            </a:r>
            <a:r>
              <a:rPr lang="en-US" altLang="zh-TW" i="1" dirty="0"/>
              <a:t>A free platform that helps you do more with all your apps and devices</a:t>
            </a:r>
            <a:r>
              <a:rPr lang="en-US" altLang="zh-TW" dirty="0"/>
              <a:t>”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7A64F-6328-BF41-8FB2-CA67233E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E14F9-57ED-5A46-9267-25425B1D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97644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Automation Service Providers Connect Devices via Automation Rules</a:t>
            </a:r>
            <a:endParaRPr kumimoji="1" lang="zh-TW" alt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7D990A-3FD3-AA42-87C6-408E4734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D5F267-00E6-6A41-89F2-15436D2C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31</a:t>
            </a:fld>
            <a:endParaRPr kumimoji="1" lang="zh-TW" alt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109533" y="4713041"/>
            <a:ext cx="603162" cy="765236"/>
            <a:chOff x="3230427" y="4708749"/>
            <a:chExt cx="431499" cy="594381"/>
          </a:xfrm>
        </p:grpSpPr>
        <p:sp>
          <p:nvSpPr>
            <p:cNvPr id="17" name="Freeform 88"/>
            <p:cNvSpPr>
              <a:spLocks noEditPoints="1"/>
            </p:cNvSpPr>
            <p:nvPr/>
          </p:nvSpPr>
          <p:spPr bwMode="auto">
            <a:xfrm>
              <a:off x="3387217" y="5029871"/>
              <a:ext cx="117919" cy="195662"/>
            </a:xfrm>
            <a:custGeom>
              <a:avLst/>
              <a:gdLst>
                <a:gd name="T0" fmla="*/ 369 w 813"/>
                <a:gd name="T1" fmla="*/ 201 h 1349"/>
                <a:gd name="T2" fmla="*/ 301 w 813"/>
                <a:gd name="T3" fmla="*/ 226 h 1349"/>
                <a:gd name="T4" fmla="*/ 246 w 813"/>
                <a:gd name="T5" fmla="*/ 272 h 1349"/>
                <a:gd name="T6" fmla="*/ 210 w 813"/>
                <a:gd name="T7" fmla="*/ 334 h 1349"/>
                <a:gd name="T8" fmla="*/ 196 w 813"/>
                <a:gd name="T9" fmla="*/ 407 h 1349"/>
                <a:gd name="T10" fmla="*/ 207 w 813"/>
                <a:gd name="T11" fmla="*/ 475 h 1349"/>
                <a:gd name="T12" fmla="*/ 240 w 813"/>
                <a:gd name="T13" fmla="*/ 534 h 1349"/>
                <a:gd name="T14" fmla="*/ 284 w 813"/>
                <a:gd name="T15" fmla="*/ 584 h 1349"/>
                <a:gd name="T16" fmla="*/ 313 w 813"/>
                <a:gd name="T17" fmla="*/ 638 h 1349"/>
                <a:gd name="T18" fmla="*/ 324 w 813"/>
                <a:gd name="T19" fmla="*/ 701 h 1349"/>
                <a:gd name="T20" fmla="*/ 327 w 813"/>
                <a:gd name="T21" fmla="*/ 1092 h 1349"/>
                <a:gd name="T22" fmla="*/ 348 w 813"/>
                <a:gd name="T23" fmla="*/ 1128 h 1349"/>
                <a:gd name="T24" fmla="*/ 385 w 813"/>
                <a:gd name="T25" fmla="*/ 1149 h 1349"/>
                <a:gd name="T26" fmla="*/ 428 w 813"/>
                <a:gd name="T27" fmla="*/ 1149 h 1349"/>
                <a:gd name="T28" fmla="*/ 464 w 813"/>
                <a:gd name="T29" fmla="*/ 1128 h 1349"/>
                <a:gd name="T30" fmla="*/ 487 w 813"/>
                <a:gd name="T31" fmla="*/ 1092 h 1349"/>
                <a:gd name="T32" fmla="*/ 489 w 813"/>
                <a:gd name="T33" fmla="*/ 701 h 1349"/>
                <a:gd name="T34" fmla="*/ 499 w 813"/>
                <a:gd name="T35" fmla="*/ 638 h 1349"/>
                <a:gd name="T36" fmla="*/ 529 w 813"/>
                <a:gd name="T37" fmla="*/ 584 h 1349"/>
                <a:gd name="T38" fmla="*/ 574 w 813"/>
                <a:gd name="T39" fmla="*/ 534 h 1349"/>
                <a:gd name="T40" fmla="*/ 605 w 813"/>
                <a:gd name="T41" fmla="*/ 475 h 1349"/>
                <a:gd name="T42" fmla="*/ 616 w 813"/>
                <a:gd name="T43" fmla="*/ 407 h 1349"/>
                <a:gd name="T44" fmla="*/ 604 w 813"/>
                <a:gd name="T45" fmla="*/ 334 h 1349"/>
                <a:gd name="T46" fmla="*/ 566 w 813"/>
                <a:gd name="T47" fmla="*/ 272 h 1349"/>
                <a:gd name="T48" fmla="*/ 512 w 813"/>
                <a:gd name="T49" fmla="*/ 226 h 1349"/>
                <a:gd name="T50" fmla="*/ 445 w 813"/>
                <a:gd name="T51" fmla="*/ 201 h 1349"/>
                <a:gd name="T52" fmla="*/ 406 w 813"/>
                <a:gd name="T53" fmla="*/ 0 h 1349"/>
                <a:gd name="T54" fmla="*/ 514 w 813"/>
                <a:gd name="T55" fmla="*/ 15 h 1349"/>
                <a:gd name="T56" fmla="*/ 611 w 813"/>
                <a:gd name="T57" fmla="*/ 56 h 1349"/>
                <a:gd name="T58" fmla="*/ 694 w 813"/>
                <a:gd name="T59" fmla="*/ 119 h 1349"/>
                <a:gd name="T60" fmla="*/ 757 w 813"/>
                <a:gd name="T61" fmla="*/ 203 h 1349"/>
                <a:gd name="T62" fmla="*/ 798 w 813"/>
                <a:gd name="T63" fmla="*/ 299 h 1349"/>
                <a:gd name="T64" fmla="*/ 813 w 813"/>
                <a:gd name="T65" fmla="*/ 407 h 1349"/>
                <a:gd name="T66" fmla="*/ 802 w 813"/>
                <a:gd name="T67" fmla="*/ 501 h 1349"/>
                <a:gd name="T68" fmla="*/ 770 w 813"/>
                <a:gd name="T69" fmla="*/ 589 h 1349"/>
                <a:gd name="T70" fmla="*/ 719 w 813"/>
                <a:gd name="T71" fmla="*/ 668 h 1349"/>
                <a:gd name="T72" fmla="*/ 687 w 813"/>
                <a:gd name="T73" fmla="*/ 1069 h 1349"/>
                <a:gd name="T74" fmla="*/ 672 w 813"/>
                <a:gd name="T75" fmla="*/ 1158 h 1349"/>
                <a:gd name="T76" fmla="*/ 632 w 813"/>
                <a:gd name="T77" fmla="*/ 1235 h 1349"/>
                <a:gd name="T78" fmla="*/ 571 w 813"/>
                <a:gd name="T79" fmla="*/ 1295 h 1349"/>
                <a:gd name="T80" fmla="*/ 494 w 813"/>
                <a:gd name="T81" fmla="*/ 1335 h 1349"/>
                <a:gd name="T82" fmla="*/ 406 w 813"/>
                <a:gd name="T83" fmla="*/ 1349 h 1349"/>
                <a:gd name="T84" fmla="*/ 318 w 813"/>
                <a:gd name="T85" fmla="*/ 1335 h 1349"/>
                <a:gd name="T86" fmla="*/ 241 w 813"/>
                <a:gd name="T87" fmla="*/ 1295 h 1349"/>
                <a:gd name="T88" fmla="*/ 181 w 813"/>
                <a:gd name="T89" fmla="*/ 1235 h 1349"/>
                <a:gd name="T90" fmla="*/ 142 w 813"/>
                <a:gd name="T91" fmla="*/ 1158 h 1349"/>
                <a:gd name="T92" fmla="*/ 127 w 813"/>
                <a:gd name="T93" fmla="*/ 1069 h 1349"/>
                <a:gd name="T94" fmla="*/ 95 w 813"/>
                <a:gd name="T95" fmla="*/ 668 h 1349"/>
                <a:gd name="T96" fmla="*/ 44 w 813"/>
                <a:gd name="T97" fmla="*/ 589 h 1349"/>
                <a:gd name="T98" fmla="*/ 11 w 813"/>
                <a:gd name="T99" fmla="*/ 501 h 1349"/>
                <a:gd name="T100" fmla="*/ 0 w 813"/>
                <a:gd name="T101" fmla="*/ 407 h 1349"/>
                <a:gd name="T102" fmla="*/ 15 w 813"/>
                <a:gd name="T103" fmla="*/ 299 h 1349"/>
                <a:gd name="T104" fmla="*/ 56 w 813"/>
                <a:gd name="T105" fmla="*/ 203 h 1349"/>
                <a:gd name="T106" fmla="*/ 119 w 813"/>
                <a:gd name="T107" fmla="*/ 119 h 1349"/>
                <a:gd name="T108" fmla="*/ 201 w 813"/>
                <a:gd name="T109" fmla="*/ 56 h 1349"/>
                <a:gd name="T110" fmla="*/ 298 w 813"/>
                <a:gd name="T111" fmla="*/ 15 h 1349"/>
                <a:gd name="T112" fmla="*/ 406 w 813"/>
                <a:gd name="T1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3" h="1349">
                  <a:moveTo>
                    <a:pt x="406" y="198"/>
                  </a:moveTo>
                  <a:lnTo>
                    <a:pt x="369" y="201"/>
                  </a:lnTo>
                  <a:lnTo>
                    <a:pt x="333" y="210"/>
                  </a:lnTo>
                  <a:lnTo>
                    <a:pt x="301" y="226"/>
                  </a:lnTo>
                  <a:lnTo>
                    <a:pt x="272" y="247"/>
                  </a:lnTo>
                  <a:lnTo>
                    <a:pt x="246" y="272"/>
                  </a:lnTo>
                  <a:lnTo>
                    <a:pt x="226" y="302"/>
                  </a:lnTo>
                  <a:lnTo>
                    <a:pt x="210" y="334"/>
                  </a:lnTo>
                  <a:lnTo>
                    <a:pt x="200" y="369"/>
                  </a:lnTo>
                  <a:lnTo>
                    <a:pt x="196" y="407"/>
                  </a:lnTo>
                  <a:lnTo>
                    <a:pt x="200" y="441"/>
                  </a:lnTo>
                  <a:lnTo>
                    <a:pt x="207" y="475"/>
                  </a:lnTo>
                  <a:lnTo>
                    <a:pt x="221" y="506"/>
                  </a:lnTo>
                  <a:lnTo>
                    <a:pt x="240" y="534"/>
                  </a:lnTo>
                  <a:lnTo>
                    <a:pt x="262" y="560"/>
                  </a:lnTo>
                  <a:lnTo>
                    <a:pt x="284" y="584"/>
                  </a:lnTo>
                  <a:lnTo>
                    <a:pt x="301" y="610"/>
                  </a:lnTo>
                  <a:lnTo>
                    <a:pt x="313" y="638"/>
                  </a:lnTo>
                  <a:lnTo>
                    <a:pt x="322" y="668"/>
                  </a:lnTo>
                  <a:lnTo>
                    <a:pt x="324" y="701"/>
                  </a:lnTo>
                  <a:lnTo>
                    <a:pt x="324" y="1069"/>
                  </a:lnTo>
                  <a:lnTo>
                    <a:pt x="327" y="1092"/>
                  </a:lnTo>
                  <a:lnTo>
                    <a:pt x="335" y="1112"/>
                  </a:lnTo>
                  <a:lnTo>
                    <a:pt x="348" y="1128"/>
                  </a:lnTo>
                  <a:lnTo>
                    <a:pt x="365" y="1141"/>
                  </a:lnTo>
                  <a:lnTo>
                    <a:pt x="385" y="1149"/>
                  </a:lnTo>
                  <a:lnTo>
                    <a:pt x="406" y="1153"/>
                  </a:lnTo>
                  <a:lnTo>
                    <a:pt x="428" y="1149"/>
                  </a:lnTo>
                  <a:lnTo>
                    <a:pt x="448" y="1141"/>
                  </a:lnTo>
                  <a:lnTo>
                    <a:pt x="464" y="1128"/>
                  </a:lnTo>
                  <a:lnTo>
                    <a:pt x="478" y="1112"/>
                  </a:lnTo>
                  <a:lnTo>
                    <a:pt x="487" y="1092"/>
                  </a:lnTo>
                  <a:lnTo>
                    <a:pt x="489" y="1069"/>
                  </a:lnTo>
                  <a:lnTo>
                    <a:pt x="489" y="701"/>
                  </a:lnTo>
                  <a:lnTo>
                    <a:pt x="492" y="668"/>
                  </a:lnTo>
                  <a:lnTo>
                    <a:pt x="499" y="638"/>
                  </a:lnTo>
                  <a:lnTo>
                    <a:pt x="512" y="610"/>
                  </a:lnTo>
                  <a:lnTo>
                    <a:pt x="529" y="584"/>
                  </a:lnTo>
                  <a:lnTo>
                    <a:pt x="550" y="560"/>
                  </a:lnTo>
                  <a:lnTo>
                    <a:pt x="574" y="534"/>
                  </a:lnTo>
                  <a:lnTo>
                    <a:pt x="592" y="506"/>
                  </a:lnTo>
                  <a:lnTo>
                    <a:pt x="605" y="475"/>
                  </a:lnTo>
                  <a:lnTo>
                    <a:pt x="613" y="441"/>
                  </a:lnTo>
                  <a:lnTo>
                    <a:pt x="616" y="407"/>
                  </a:lnTo>
                  <a:lnTo>
                    <a:pt x="612" y="369"/>
                  </a:lnTo>
                  <a:lnTo>
                    <a:pt x="604" y="334"/>
                  </a:lnTo>
                  <a:lnTo>
                    <a:pt x="587" y="302"/>
                  </a:lnTo>
                  <a:lnTo>
                    <a:pt x="566" y="272"/>
                  </a:lnTo>
                  <a:lnTo>
                    <a:pt x="541" y="247"/>
                  </a:lnTo>
                  <a:lnTo>
                    <a:pt x="512" y="226"/>
                  </a:lnTo>
                  <a:lnTo>
                    <a:pt x="479" y="210"/>
                  </a:lnTo>
                  <a:lnTo>
                    <a:pt x="445" y="201"/>
                  </a:lnTo>
                  <a:lnTo>
                    <a:pt x="406" y="198"/>
                  </a:lnTo>
                  <a:close/>
                  <a:moveTo>
                    <a:pt x="406" y="0"/>
                  </a:moveTo>
                  <a:lnTo>
                    <a:pt x="462" y="4"/>
                  </a:lnTo>
                  <a:lnTo>
                    <a:pt x="514" y="15"/>
                  </a:lnTo>
                  <a:lnTo>
                    <a:pt x="565" y="32"/>
                  </a:lnTo>
                  <a:lnTo>
                    <a:pt x="611" y="56"/>
                  </a:lnTo>
                  <a:lnTo>
                    <a:pt x="654" y="86"/>
                  </a:lnTo>
                  <a:lnTo>
                    <a:pt x="694" y="119"/>
                  </a:lnTo>
                  <a:lnTo>
                    <a:pt x="728" y="159"/>
                  </a:lnTo>
                  <a:lnTo>
                    <a:pt x="757" y="203"/>
                  </a:lnTo>
                  <a:lnTo>
                    <a:pt x="781" y="249"/>
                  </a:lnTo>
                  <a:lnTo>
                    <a:pt x="798" y="299"/>
                  </a:lnTo>
                  <a:lnTo>
                    <a:pt x="810" y="352"/>
                  </a:lnTo>
                  <a:lnTo>
                    <a:pt x="813" y="407"/>
                  </a:lnTo>
                  <a:lnTo>
                    <a:pt x="811" y="455"/>
                  </a:lnTo>
                  <a:lnTo>
                    <a:pt x="802" y="501"/>
                  </a:lnTo>
                  <a:lnTo>
                    <a:pt x="789" y="547"/>
                  </a:lnTo>
                  <a:lnTo>
                    <a:pt x="770" y="589"/>
                  </a:lnTo>
                  <a:lnTo>
                    <a:pt x="746" y="630"/>
                  </a:lnTo>
                  <a:lnTo>
                    <a:pt x="719" y="668"/>
                  </a:lnTo>
                  <a:lnTo>
                    <a:pt x="687" y="703"/>
                  </a:lnTo>
                  <a:lnTo>
                    <a:pt x="687" y="1069"/>
                  </a:lnTo>
                  <a:lnTo>
                    <a:pt x="683" y="1115"/>
                  </a:lnTo>
                  <a:lnTo>
                    <a:pt x="672" y="1158"/>
                  </a:lnTo>
                  <a:lnTo>
                    <a:pt x="654" y="1199"/>
                  </a:lnTo>
                  <a:lnTo>
                    <a:pt x="632" y="1235"/>
                  </a:lnTo>
                  <a:lnTo>
                    <a:pt x="605" y="1267"/>
                  </a:lnTo>
                  <a:lnTo>
                    <a:pt x="571" y="1295"/>
                  </a:lnTo>
                  <a:lnTo>
                    <a:pt x="535" y="1318"/>
                  </a:lnTo>
                  <a:lnTo>
                    <a:pt x="494" y="1335"/>
                  </a:lnTo>
                  <a:lnTo>
                    <a:pt x="452" y="1346"/>
                  </a:lnTo>
                  <a:lnTo>
                    <a:pt x="406" y="1349"/>
                  </a:lnTo>
                  <a:lnTo>
                    <a:pt x="361" y="1346"/>
                  </a:lnTo>
                  <a:lnTo>
                    <a:pt x="318" y="1335"/>
                  </a:lnTo>
                  <a:lnTo>
                    <a:pt x="278" y="1318"/>
                  </a:lnTo>
                  <a:lnTo>
                    <a:pt x="241" y="1295"/>
                  </a:lnTo>
                  <a:lnTo>
                    <a:pt x="209" y="1267"/>
                  </a:lnTo>
                  <a:lnTo>
                    <a:pt x="181" y="1235"/>
                  </a:lnTo>
                  <a:lnTo>
                    <a:pt x="158" y="1199"/>
                  </a:lnTo>
                  <a:lnTo>
                    <a:pt x="142" y="1158"/>
                  </a:lnTo>
                  <a:lnTo>
                    <a:pt x="131" y="1115"/>
                  </a:lnTo>
                  <a:lnTo>
                    <a:pt x="127" y="1069"/>
                  </a:lnTo>
                  <a:lnTo>
                    <a:pt x="127" y="703"/>
                  </a:lnTo>
                  <a:lnTo>
                    <a:pt x="95" y="668"/>
                  </a:lnTo>
                  <a:lnTo>
                    <a:pt x="66" y="630"/>
                  </a:lnTo>
                  <a:lnTo>
                    <a:pt x="44" y="589"/>
                  </a:lnTo>
                  <a:lnTo>
                    <a:pt x="25" y="547"/>
                  </a:lnTo>
                  <a:lnTo>
                    <a:pt x="11" y="501"/>
                  </a:lnTo>
                  <a:lnTo>
                    <a:pt x="3" y="455"/>
                  </a:lnTo>
                  <a:lnTo>
                    <a:pt x="0" y="407"/>
                  </a:lnTo>
                  <a:lnTo>
                    <a:pt x="4" y="352"/>
                  </a:lnTo>
                  <a:lnTo>
                    <a:pt x="15" y="299"/>
                  </a:lnTo>
                  <a:lnTo>
                    <a:pt x="32" y="249"/>
                  </a:lnTo>
                  <a:lnTo>
                    <a:pt x="56" y="203"/>
                  </a:lnTo>
                  <a:lnTo>
                    <a:pt x="85" y="159"/>
                  </a:lnTo>
                  <a:lnTo>
                    <a:pt x="119" y="119"/>
                  </a:lnTo>
                  <a:lnTo>
                    <a:pt x="158" y="86"/>
                  </a:lnTo>
                  <a:lnTo>
                    <a:pt x="201" y="56"/>
                  </a:lnTo>
                  <a:lnTo>
                    <a:pt x="248" y="32"/>
                  </a:lnTo>
                  <a:lnTo>
                    <a:pt x="298" y="15"/>
                  </a:lnTo>
                  <a:lnTo>
                    <a:pt x="352" y="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8" name="Freeform 89"/>
            <p:cNvSpPr>
              <a:spLocks noEditPoints="1"/>
            </p:cNvSpPr>
            <p:nvPr/>
          </p:nvSpPr>
          <p:spPr bwMode="auto">
            <a:xfrm>
              <a:off x="3230427" y="4708749"/>
              <a:ext cx="431499" cy="594381"/>
            </a:xfrm>
            <a:custGeom>
              <a:avLst/>
              <a:gdLst>
                <a:gd name="T0" fmla="*/ 246 w 2975"/>
                <a:gd name="T1" fmla="*/ 1890 h 4098"/>
                <a:gd name="T2" fmla="*/ 201 w 2975"/>
                <a:gd name="T3" fmla="*/ 1950 h 4098"/>
                <a:gd name="T4" fmla="*/ 201 w 2975"/>
                <a:gd name="T5" fmla="*/ 3829 h 4098"/>
                <a:gd name="T6" fmla="*/ 246 w 2975"/>
                <a:gd name="T7" fmla="*/ 3888 h 4098"/>
                <a:gd name="T8" fmla="*/ 2680 w 2975"/>
                <a:gd name="T9" fmla="*/ 3901 h 4098"/>
                <a:gd name="T10" fmla="*/ 2750 w 2975"/>
                <a:gd name="T11" fmla="*/ 3872 h 4098"/>
                <a:gd name="T12" fmla="*/ 2778 w 2975"/>
                <a:gd name="T13" fmla="*/ 3802 h 4098"/>
                <a:gd name="T14" fmla="*/ 2765 w 2975"/>
                <a:gd name="T15" fmla="*/ 1926 h 4098"/>
                <a:gd name="T16" fmla="*/ 2706 w 2975"/>
                <a:gd name="T17" fmla="*/ 1880 h 4098"/>
                <a:gd name="T18" fmla="*/ 1487 w 2975"/>
                <a:gd name="T19" fmla="*/ 197 h 4098"/>
                <a:gd name="T20" fmla="*/ 1280 w 2975"/>
                <a:gd name="T21" fmla="*/ 228 h 4098"/>
                <a:gd name="T22" fmla="*/ 1096 w 2975"/>
                <a:gd name="T23" fmla="*/ 317 h 4098"/>
                <a:gd name="T24" fmla="*/ 947 w 2975"/>
                <a:gd name="T25" fmla="*/ 452 h 4098"/>
                <a:gd name="T26" fmla="*/ 843 w 2975"/>
                <a:gd name="T27" fmla="*/ 625 h 4098"/>
                <a:gd name="T28" fmla="*/ 791 w 2975"/>
                <a:gd name="T29" fmla="*/ 826 h 4098"/>
                <a:gd name="T30" fmla="*/ 2187 w 2975"/>
                <a:gd name="T31" fmla="*/ 1680 h 4098"/>
                <a:gd name="T32" fmla="*/ 2174 w 2975"/>
                <a:gd name="T33" fmla="*/ 756 h 4098"/>
                <a:gd name="T34" fmla="*/ 2103 w 2975"/>
                <a:gd name="T35" fmla="*/ 564 h 4098"/>
                <a:gd name="T36" fmla="*/ 1983 w 2975"/>
                <a:gd name="T37" fmla="*/ 402 h 4098"/>
                <a:gd name="T38" fmla="*/ 1821 w 2975"/>
                <a:gd name="T39" fmla="*/ 282 h 4098"/>
                <a:gd name="T40" fmla="*/ 1629 w 2975"/>
                <a:gd name="T41" fmla="*/ 211 h 4098"/>
                <a:gd name="T42" fmla="*/ 1487 w 2975"/>
                <a:gd name="T43" fmla="*/ 0 h 4098"/>
                <a:gd name="T44" fmla="*/ 1726 w 2975"/>
                <a:gd name="T45" fmla="*/ 32 h 4098"/>
                <a:gd name="T46" fmla="*/ 1940 w 2975"/>
                <a:gd name="T47" fmla="*/ 123 h 4098"/>
                <a:gd name="T48" fmla="*/ 2122 w 2975"/>
                <a:gd name="T49" fmla="*/ 263 h 4098"/>
                <a:gd name="T50" fmla="*/ 2262 w 2975"/>
                <a:gd name="T51" fmla="*/ 445 h 4098"/>
                <a:gd name="T52" fmla="*/ 2352 w 2975"/>
                <a:gd name="T53" fmla="*/ 659 h 4098"/>
                <a:gd name="T54" fmla="*/ 2385 w 2975"/>
                <a:gd name="T55" fmla="*/ 897 h 4098"/>
                <a:gd name="T56" fmla="*/ 2727 w 2975"/>
                <a:gd name="T57" fmla="*/ 1684 h 4098"/>
                <a:gd name="T58" fmla="*/ 2854 w 2975"/>
                <a:gd name="T59" fmla="*/ 1737 h 4098"/>
                <a:gd name="T60" fmla="*/ 2942 w 2975"/>
                <a:gd name="T61" fmla="*/ 1839 h 4098"/>
                <a:gd name="T62" fmla="*/ 2975 w 2975"/>
                <a:gd name="T63" fmla="*/ 1976 h 4098"/>
                <a:gd name="T64" fmla="*/ 2960 w 2975"/>
                <a:gd name="T65" fmla="*/ 3896 h 4098"/>
                <a:gd name="T66" fmla="*/ 2889 w 2975"/>
                <a:gd name="T67" fmla="*/ 4011 h 4098"/>
                <a:gd name="T68" fmla="*/ 2773 w 2975"/>
                <a:gd name="T69" fmla="*/ 4083 h 4098"/>
                <a:gd name="T70" fmla="*/ 295 w 2975"/>
                <a:gd name="T71" fmla="*/ 4098 h 4098"/>
                <a:gd name="T72" fmla="*/ 160 w 2975"/>
                <a:gd name="T73" fmla="*/ 4064 h 4098"/>
                <a:gd name="T74" fmla="*/ 57 w 2975"/>
                <a:gd name="T75" fmla="*/ 3978 h 4098"/>
                <a:gd name="T76" fmla="*/ 3 w 2975"/>
                <a:gd name="T77" fmla="*/ 3851 h 4098"/>
                <a:gd name="T78" fmla="*/ 3 w 2975"/>
                <a:gd name="T79" fmla="*/ 1927 h 4098"/>
                <a:gd name="T80" fmla="*/ 57 w 2975"/>
                <a:gd name="T81" fmla="*/ 1801 h 4098"/>
                <a:gd name="T82" fmla="*/ 160 w 2975"/>
                <a:gd name="T83" fmla="*/ 1712 h 4098"/>
                <a:gd name="T84" fmla="*/ 295 w 2975"/>
                <a:gd name="T85" fmla="*/ 1680 h 4098"/>
                <a:gd name="T86" fmla="*/ 594 w 2975"/>
                <a:gd name="T87" fmla="*/ 816 h 4098"/>
                <a:gd name="T88" fmla="*/ 647 w 2975"/>
                <a:gd name="T89" fmla="*/ 585 h 4098"/>
                <a:gd name="T90" fmla="*/ 755 w 2975"/>
                <a:gd name="T91" fmla="*/ 380 h 4098"/>
                <a:gd name="T92" fmla="*/ 910 w 2975"/>
                <a:gd name="T93" fmla="*/ 211 h 4098"/>
                <a:gd name="T94" fmla="*/ 1103 w 2975"/>
                <a:gd name="T95" fmla="*/ 87 h 4098"/>
                <a:gd name="T96" fmla="*/ 1327 w 2975"/>
                <a:gd name="T97" fmla="*/ 15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75" h="4098">
                  <a:moveTo>
                    <a:pt x="295" y="1876"/>
                  </a:moveTo>
                  <a:lnTo>
                    <a:pt x="269" y="1880"/>
                  </a:lnTo>
                  <a:lnTo>
                    <a:pt x="246" y="1890"/>
                  </a:lnTo>
                  <a:lnTo>
                    <a:pt x="226" y="1906"/>
                  </a:lnTo>
                  <a:lnTo>
                    <a:pt x="211" y="1926"/>
                  </a:lnTo>
                  <a:lnTo>
                    <a:pt x="201" y="1950"/>
                  </a:lnTo>
                  <a:lnTo>
                    <a:pt x="197" y="1976"/>
                  </a:lnTo>
                  <a:lnTo>
                    <a:pt x="197" y="3802"/>
                  </a:lnTo>
                  <a:lnTo>
                    <a:pt x="201" y="3829"/>
                  </a:lnTo>
                  <a:lnTo>
                    <a:pt x="211" y="3852"/>
                  </a:lnTo>
                  <a:lnTo>
                    <a:pt x="226" y="3872"/>
                  </a:lnTo>
                  <a:lnTo>
                    <a:pt x="246" y="3888"/>
                  </a:lnTo>
                  <a:lnTo>
                    <a:pt x="269" y="3898"/>
                  </a:lnTo>
                  <a:lnTo>
                    <a:pt x="295" y="3901"/>
                  </a:lnTo>
                  <a:lnTo>
                    <a:pt x="2680" y="3901"/>
                  </a:lnTo>
                  <a:lnTo>
                    <a:pt x="2706" y="3898"/>
                  </a:lnTo>
                  <a:lnTo>
                    <a:pt x="2730" y="3888"/>
                  </a:lnTo>
                  <a:lnTo>
                    <a:pt x="2750" y="3872"/>
                  </a:lnTo>
                  <a:lnTo>
                    <a:pt x="2765" y="3852"/>
                  </a:lnTo>
                  <a:lnTo>
                    <a:pt x="2775" y="3829"/>
                  </a:lnTo>
                  <a:lnTo>
                    <a:pt x="2778" y="3802"/>
                  </a:lnTo>
                  <a:lnTo>
                    <a:pt x="2778" y="1976"/>
                  </a:lnTo>
                  <a:lnTo>
                    <a:pt x="2775" y="1950"/>
                  </a:lnTo>
                  <a:lnTo>
                    <a:pt x="2765" y="1926"/>
                  </a:lnTo>
                  <a:lnTo>
                    <a:pt x="2750" y="1906"/>
                  </a:lnTo>
                  <a:lnTo>
                    <a:pt x="2730" y="1890"/>
                  </a:lnTo>
                  <a:lnTo>
                    <a:pt x="2706" y="1880"/>
                  </a:lnTo>
                  <a:lnTo>
                    <a:pt x="2680" y="1876"/>
                  </a:lnTo>
                  <a:lnTo>
                    <a:pt x="295" y="1876"/>
                  </a:lnTo>
                  <a:close/>
                  <a:moveTo>
                    <a:pt x="1487" y="197"/>
                  </a:moveTo>
                  <a:lnTo>
                    <a:pt x="1416" y="201"/>
                  </a:lnTo>
                  <a:lnTo>
                    <a:pt x="1347" y="211"/>
                  </a:lnTo>
                  <a:lnTo>
                    <a:pt x="1280" y="228"/>
                  </a:lnTo>
                  <a:lnTo>
                    <a:pt x="1215" y="252"/>
                  </a:lnTo>
                  <a:lnTo>
                    <a:pt x="1154" y="282"/>
                  </a:lnTo>
                  <a:lnTo>
                    <a:pt x="1096" y="317"/>
                  </a:lnTo>
                  <a:lnTo>
                    <a:pt x="1043" y="356"/>
                  </a:lnTo>
                  <a:lnTo>
                    <a:pt x="993" y="402"/>
                  </a:lnTo>
                  <a:lnTo>
                    <a:pt x="947" y="452"/>
                  </a:lnTo>
                  <a:lnTo>
                    <a:pt x="907" y="505"/>
                  </a:lnTo>
                  <a:lnTo>
                    <a:pt x="873" y="564"/>
                  </a:lnTo>
                  <a:lnTo>
                    <a:pt x="843" y="625"/>
                  </a:lnTo>
                  <a:lnTo>
                    <a:pt x="819" y="689"/>
                  </a:lnTo>
                  <a:lnTo>
                    <a:pt x="802" y="756"/>
                  </a:lnTo>
                  <a:lnTo>
                    <a:pt x="791" y="826"/>
                  </a:lnTo>
                  <a:lnTo>
                    <a:pt x="788" y="897"/>
                  </a:lnTo>
                  <a:lnTo>
                    <a:pt x="788" y="1680"/>
                  </a:lnTo>
                  <a:lnTo>
                    <a:pt x="2187" y="1680"/>
                  </a:lnTo>
                  <a:lnTo>
                    <a:pt x="2187" y="897"/>
                  </a:lnTo>
                  <a:lnTo>
                    <a:pt x="2184" y="826"/>
                  </a:lnTo>
                  <a:lnTo>
                    <a:pt x="2174" y="756"/>
                  </a:lnTo>
                  <a:lnTo>
                    <a:pt x="2156" y="689"/>
                  </a:lnTo>
                  <a:lnTo>
                    <a:pt x="2133" y="625"/>
                  </a:lnTo>
                  <a:lnTo>
                    <a:pt x="2103" y="564"/>
                  </a:lnTo>
                  <a:lnTo>
                    <a:pt x="2068" y="505"/>
                  </a:lnTo>
                  <a:lnTo>
                    <a:pt x="2027" y="452"/>
                  </a:lnTo>
                  <a:lnTo>
                    <a:pt x="1983" y="402"/>
                  </a:lnTo>
                  <a:lnTo>
                    <a:pt x="1933" y="356"/>
                  </a:lnTo>
                  <a:lnTo>
                    <a:pt x="1878" y="317"/>
                  </a:lnTo>
                  <a:lnTo>
                    <a:pt x="1821" y="282"/>
                  </a:lnTo>
                  <a:lnTo>
                    <a:pt x="1760" y="252"/>
                  </a:lnTo>
                  <a:lnTo>
                    <a:pt x="1696" y="228"/>
                  </a:lnTo>
                  <a:lnTo>
                    <a:pt x="1629" y="211"/>
                  </a:lnTo>
                  <a:lnTo>
                    <a:pt x="1559" y="201"/>
                  </a:lnTo>
                  <a:lnTo>
                    <a:pt x="1487" y="197"/>
                  </a:lnTo>
                  <a:close/>
                  <a:moveTo>
                    <a:pt x="1487" y="0"/>
                  </a:moveTo>
                  <a:lnTo>
                    <a:pt x="1569" y="4"/>
                  </a:lnTo>
                  <a:lnTo>
                    <a:pt x="1649" y="15"/>
                  </a:lnTo>
                  <a:lnTo>
                    <a:pt x="1726" y="32"/>
                  </a:lnTo>
                  <a:lnTo>
                    <a:pt x="1800" y="56"/>
                  </a:lnTo>
                  <a:lnTo>
                    <a:pt x="1872" y="87"/>
                  </a:lnTo>
                  <a:lnTo>
                    <a:pt x="1940" y="123"/>
                  </a:lnTo>
                  <a:lnTo>
                    <a:pt x="2005" y="164"/>
                  </a:lnTo>
                  <a:lnTo>
                    <a:pt x="2064" y="211"/>
                  </a:lnTo>
                  <a:lnTo>
                    <a:pt x="2122" y="263"/>
                  </a:lnTo>
                  <a:lnTo>
                    <a:pt x="2174" y="319"/>
                  </a:lnTo>
                  <a:lnTo>
                    <a:pt x="2220" y="380"/>
                  </a:lnTo>
                  <a:lnTo>
                    <a:pt x="2262" y="445"/>
                  </a:lnTo>
                  <a:lnTo>
                    <a:pt x="2298" y="513"/>
                  </a:lnTo>
                  <a:lnTo>
                    <a:pt x="2328" y="585"/>
                  </a:lnTo>
                  <a:lnTo>
                    <a:pt x="2352" y="659"/>
                  </a:lnTo>
                  <a:lnTo>
                    <a:pt x="2370" y="736"/>
                  </a:lnTo>
                  <a:lnTo>
                    <a:pt x="2381" y="816"/>
                  </a:lnTo>
                  <a:lnTo>
                    <a:pt x="2385" y="897"/>
                  </a:lnTo>
                  <a:lnTo>
                    <a:pt x="2385" y="1680"/>
                  </a:lnTo>
                  <a:lnTo>
                    <a:pt x="2680" y="1680"/>
                  </a:lnTo>
                  <a:lnTo>
                    <a:pt x="2727" y="1684"/>
                  </a:lnTo>
                  <a:lnTo>
                    <a:pt x="2773" y="1695"/>
                  </a:lnTo>
                  <a:lnTo>
                    <a:pt x="2816" y="1712"/>
                  </a:lnTo>
                  <a:lnTo>
                    <a:pt x="2854" y="1737"/>
                  </a:lnTo>
                  <a:lnTo>
                    <a:pt x="2889" y="1766"/>
                  </a:lnTo>
                  <a:lnTo>
                    <a:pt x="2917" y="1801"/>
                  </a:lnTo>
                  <a:lnTo>
                    <a:pt x="2942" y="1839"/>
                  </a:lnTo>
                  <a:lnTo>
                    <a:pt x="2960" y="1883"/>
                  </a:lnTo>
                  <a:lnTo>
                    <a:pt x="2971" y="1927"/>
                  </a:lnTo>
                  <a:lnTo>
                    <a:pt x="2975" y="1976"/>
                  </a:lnTo>
                  <a:lnTo>
                    <a:pt x="2975" y="3802"/>
                  </a:lnTo>
                  <a:lnTo>
                    <a:pt x="2971" y="3851"/>
                  </a:lnTo>
                  <a:lnTo>
                    <a:pt x="2960" y="3896"/>
                  </a:lnTo>
                  <a:lnTo>
                    <a:pt x="2942" y="3938"/>
                  </a:lnTo>
                  <a:lnTo>
                    <a:pt x="2917" y="3978"/>
                  </a:lnTo>
                  <a:lnTo>
                    <a:pt x="2889" y="4011"/>
                  </a:lnTo>
                  <a:lnTo>
                    <a:pt x="2854" y="4041"/>
                  </a:lnTo>
                  <a:lnTo>
                    <a:pt x="2816" y="4064"/>
                  </a:lnTo>
                  <a:lnTo>
                    <a:pt x="2773" y="4083"/>
                  </a:lnTo>
                  <a:lnTo>
                    <a:pt x="2727" y="4094"/>
                  </a:lnTo>
                  <a:lnTo>
                    <a:pt x="2680" y="4098"/>
                  </a:lnTo>
                  <a:lnTo>
                    <a:pt x="295" y="4098"/>
                  </a:lnTo>
                  <a:lnTo>
                    <a:pt x="248" y="4094"/>
                  </a:lnTo>
                  <a:lnTo>
                    <a:pt x="202" y="4083"/>
                  </a:lnTo>
                  <a:lnTo>
                    <a:pt x="160" y="4064"/>
                  </a:lnTo>
                  <a:lnTo>
                    <a:pt x="121" y="4041"/>
                  </a:lnTo>
                  <a:lnTo>
                    <a:pt x="87" y="4011"/>
                  </a:lnTo>
                  <a:lnTo>
                    <a:pt x="57" y="3978"/>
                  </a:lnTo>
                  <a:lnTo>
                    <a:pt x="33" y="3938"/>
                  </a:lnTo>
                  <a:lnTo>
                    <a:pt x="15" y="3896"/>
                  </a:lnTo>
                  <a:lnTo>
                    <a:pt x="3" y="3851"/>
                  </a:lnTo>
                  <a:lnTo>
                    <a:pt x="0" y="3802"/>
                  </a:lnTo>
                  <a:lnTo>
                    <a:pt x="0" y="1976"/>
                  </a:lnTo>
                  <a:lnTo>
                    <a:pt x="3" y="1927"/>
                  </a:lnTo>
                  <a:lnTo>
                    <a:pt x="15" y="1883"/>
                  </a:lnTo>
                  <a:lnTo>
                    <a:pt x="33" y="1839"/>
                  </a:lnTo>
                  <a:lnTo>
                    <a:pt x="57" y="1801"/>
                  </a:lnTo>
                  <a:lnTo>
                    <a:pt x="87" y="1766"/>
                  </a:lnTo>
                  <a:lnTo>
                    <a:pt x="121" y="1737"/>
                  </a:lnTo>
                  <a:lnTo>
                    <a:pt x="160" y="1712"/>
                  </a:lnTo>
                  <a:lnTo>
                    <a:pt x="202" y="1695"/>
                  </a:lnTo>
                  <a:lnTo>
                    <a:pt x="248" y="1684"/>
                  </a:lnTo>
                  <a:lnTo>
                    <a:pt x="295" y="1680"/>
                  </a:lnTo>
                  <a:lnTo>
                    <a:pt x="591" y="1680"/>
                  </a:lnTo>
                  <a:lnTo>
                    <a:pt x="591" y="897"/>
                  </a:lnTo>
                  <a:lnTo>
                    <a:pt x="594" y="816"/>
                  </a:lnTo>
                  <a:lnTo>
                    <a:pt x="606" y="736"/>
                  </a:lnTo>
                  <a:lnTo>
                    <a:pt x="623" y="659"/>
                  </a:lnTo>
                  <a:lnTo>
                    <a:pt x="647" y="585"/>
                  </a:lnTo>
                  <a:lnTo>
                    <a:pt x="678" y="513"/>
                  </a:lnTo>
                  <a:lnTo>
                    <a:pt x="714" y="445"/>
                  </a:lnTo>
                  <a:lnTo>
                    <a:pt x="755" y="380"/>
                  </a:lnTo>
                  <a:lnTo>
                    <a:pt x="802" y="319"/>
                  </a:lnTo>
                  <a:lnTo>
                    <a:pt x="854" y="263"/>
                  </a:lnTo>
                  <a:lnTo>
                    <a:pt x="910" y="211"/>
                  </a:lnTo>
                  <a:lnTo>
                    <a:pt x="971" y="164"/>
                  </a:lnTo>
                  <a:lnTo>
                    <a:pt x="1035" y="123"/>
                  </a:lnTo>
                  <a:lnTo>
                    <a:pt x="1103" y="87"/>
                  </a:lnTo>
                  <a:lnTo>
                    <a:pt x="1176" y="56"/>
                  </a:lnTo>
                  <a:lnTo>
                    <a:pt x="1249" y="32"/>
                  </a:lnTo>
                  <a:lnTo>
                    <a:pt x="1327" y="15"/>
                  </a:lnTo>
                  <a:lnTo>
                    <a:pt x="1406" y="4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19" name="Freeform 16"/>
          <p:cNvSpPr>
            <a:spLocks noEditPoints="1"/>
          </p:cNvSpPr>
          <p:nvPr/>
        </p:nvSpPr>
        <p:spPr bwMode="auto">
          <a:xfrm rot="16200000" flipH="1">
            <a:off x="6248483" y="4833629"/>
            <a:ext cx="567805" cy="593552"/>
          </a:xfrm>
          <a:custGeom>
            <a:avLst/>
            <a:gdLst>
              <a:gd name="T0" fmla="*/ 186 w 3317"/>
              <a:gd name="T1" fmla="*/ 2636 h 2749"/>
              <a:gd name="T2" fmla="*/ 204 w 3317"/>
              <a:gd name="T3" fmla="*/ 1958 h 2749"/>
              <a:gd name="T4" fmla="*/ 104 w 3317"/>
              <a:gd name="T5" fmla="*/ 1923 h 2749"/>
              <a:gd name="T6" fmla="*/ 887 w 3317"/>
              <a:gd name="T7" fmla="*/ 2196 h 2749"/>
              <a:gd name="T8" fmla="*/ 311 w 3317"/>
              <a:gd name="T9" fmla="*/ 2232 h 2749"/>
              <a:gd name="T10" fmla="*/ 890 w 3317"/>
              <a:gd name="T11" fmla="*/ 2315 h 2749"/>
              <a:gd name="T12" fmla="*/ 1017 w 3317"/>
              <a:gd name="T13" fmla="*/ 2198 h 2749"/>
              <a:gd name="T14" fmla="*/ 1083 w 3317"/>
              <a:gd name="T15" fmla="*/ 1723 h 2749"/>
              <a:gd name="T16" fmla="*/ 1071 w 3317"/>
              <a:gd name="T17" fmla="*/ 1573 h 2749"/>
              <a:gd name="T18" fmla="*/ 1145 w 3317"/>
              <a:gd name="T19" fmla="*/ 1640 h 2749"/>
              <a:gd name="T20" fmla="*/ 1251 w 3317"/>
              <a:gd name="T21" fmla="*/ 1665 h 2749"/>
              <a:gd name="T22" fmla="*/ 1390 w 3317"/>
              <a:gd name="T23" fmla="*/ 1605 h 2749"/>
              <a:gd name="T24" fmla="*/ 2753 w 3317"/>
              <a:gd name="T25" fmla="*/ 1737 h 2749"/>
              <a:gd name="T26" fmla="*/ 465 w 3317"/>
              <a:gd name="T27" fmla="*/ 105 h 2749"/>
              <a:gd name="T28" fmla="*/ 358 w 3317"/>
              <a:gd name="T29" fmla="*/ 180 h 2749"/>
              <a:gd name="T30" fmla="*/ 269 w 3317"/>
              <a:gd name="T31" fmla="*/ 426 h 2749"/>
              <a:gd name="T32" fmla="*/ 302 w 3317"/>
              <a:gd name="T33" fmla="*/ 551 h 2749"/>
              <a:gd name="T34" fmla="*/ 432 w 3317"/>
              <a:gd name="T35" fmla="*/ 624 h 2749"/>
              <a:gd name="T36" fmla="*/ 440 w 3317"/>
              <a:gd name="T37" fmla="*/ 696 h 2749"/>
              <a:gd name="T38" fmla="*/ 333 w 3317"/>
              <a:gd name="T39" fmla="*/ 695 h 2749"/>
              <a:gd name="T40" fmla="*/ 204 w 3317"/>
              <a:gd name="T41" fmla="*/ 593 h 2749"/>
              <a:gd name="T42" fmla="*/ 116 w 3317"/>
              <a:gd name="T43" fmla="*/ 943 h 2749"/>
              <a:gd name="T44" fmla="*/ 209 w 3317"/>
              <a:gd name="T45" fmla="*/ 1035 h 2749"/>
              <a:gd name="T46" fmla="*/ 2545 w 3317"/>
              <a:gd name="T47" fmla="*/ 1842 h 2749"/>
              <a:gd name="T48" fmla="*/ 2638 w 3317"/>
              <a:gd name="T49" fmla="*/ 1750 h 2749"/>
              <a:gd name="T50" fmla="*/ 2593 w 3317"/>
              <a:gd name="T51" fmla="*/ 1459 h 2749"/>
              <a:gd name="T52" fmla="*/ 2400 w 3317"/>
              <a:gd name="T53" fmla="*/ 1442 h 2749"/>
              <a:gd name="T54" fmla="*/ 837 w 3317"/>
              <a:gd name="T55" fmla="*/ 855 h 2749"/>
              <a:gd name="T56" fmla="*/ 872 w 3317"/>
              <a:gd name="T57" fmla="*/ 791 h 2749"/>
              <a:gd name="T58" fmla="*/ 2474 w 3317"/>
              <a:gd name="T59" fmla="*/ 1352 h 2749"/>
              <a:gd name="T60" fmla="*/ 2677 w 3317"/>
              <a:gd name="T61" fmla="*/ 1343 h 2749"/>
              <a:gd name="T62" fmla="*/ 2890 w 3317"/>
              <a:gd name="T63" fmla="*/ 1253 h 2749"/>
              <a:gd name="T64" fmla="*/ 3205 w 3317"/>
              <a:gd name="T65" fmla="*/ 1100 h 2749"/>
              <a:gd name="T66" fmla="*/ 3186 w 3317"/>
              <a:gd name="T67" fmla="*/ 1071 h 2749"/>
              <a:gd name="T68" fmla="*/ 480 w 3317"/>
              <a:gd name="T69" fmla="*/ 0 h 2749"/>
              <a:gd name="T70" fmla="*/ 3230 w 3317"/>
              <a:gd name="T71" fmla="*/ 977 h 2749"/>
              <a:gd name="T72" fmla="*/ 3308 w 3317"/>
              <a:gd name="T73" fmla="*/ 1049 h 2749"/>
              <a:gd name="T74" fmla="*/ 3315 w 3317"/>
              <a:gd name="T75" fmla="*/ 1110 h 2749"/>
              <a:gd name="T76" fmla="*/ 3263 w 3317"/>
              <a:gd name="T77" fmla="*/ 1187 h 2749"/>
              <a:gd name="T78" fmla="*/ 3076 w 3317"/>
              <a:gd name="T79" fmla="*/ 1322 h 2749"/>
              <a:gd name="T80" fmla="*/ 3090 w 3317"/>
              <a:gd name="T81" fmla="*/ 1419 h 2749"/>
              <a:gd name="T82" fmla="*/ 2894 w 3317"/>
              <a:gd name="T83" fmla="*/ 1865 h 2749"/>
              <a:gd name="T84" fmla="*/ 2712 w 3317"/>
              <a:gd name="T85" fmla="*/ 1832 h 2749"/>
              <a:gd name="T86" fmla="*/ 2588 w 3317"/>
              <a:gd name="T87" fmla="*/ 1937 h 2749"/>
              <a:gd name="T88" fmla="*/ 2433 w 3317"/>
              <a:gd name="T89" fmla="*/ 1949 h 2749"/>
              <a:gd name="T90" fmla="*/ 1432 w 3317"/>
              <a:gd name="T91" fmla="*/ 1706 h 2749"/>
              <a:gd name="T92" fmla="*/ 1129 w 3317"/>
              <a:gd name="T93" fmla="*/ 2201 h 2749"/>
              <a:gd name="T94" fmla="*/ 996 w 3317"/>
              <a:gd name="T95" fmla="*/ 2374 h 2749"/>
              <a:gd name="T96" fmla="*/ 788 w 3317"/>
              <a:gd name="T97" fmla="*/ 2439 h 2749"/>
              <a:gd name="T98" fmla="*/ 285 w 3317"/>
              <a:gd name="T99" fmla="*/ 2681 h 2749"/>
              <a:gd name="T100" fmla="*/ 156 w 3317"/>
              <a:gd name="T101" fmla="*/ 2749 h 2749"/>
              <a:gd name="T102" fmla="*/ 3 w 3317"/>
              <a:gd name="T103" fmla="*/ 2714 h 2749"/>
              <a:gd name="T104" fmla="*/ 21 w 3317"/>
              <a:gd name="T105" fmla="*/ 1829 h 2749"/>
              <a:gd name="T106" fmla="*/ 216 w 3317"/>
              <a:gd name="T107" fmla="*/ 1831 h 2749"/>
              <a:gd name="T108" fmla="*/ 308 w 3317"/>
              <a:gd name="T109" fmla="*/ 1944 h 2749"/>
              <a:gd name="T110" fmla="*/ 817 w 3317"/>
              <a:gd name="T111" fmla="*/ 2120 h 2749"/>
              <a:gd name="T112" fmla="*/ 961 w 3317"/>
              <a:gd name="T113" fmla="*/ 1589 h 2749"/>
              <a:gd name="T114" fmla="*/ 937 w 3317"/>
              <a:gd name="T115" fmla="*/ 1408 h 2749"/>
              <a:gd name="T116" fmla="*/ 62 w 3317"/>
              <a:gd name="T117" fmla="*/ 1054 h 2749"/>
              <a:gd name="T118" fmla="*/ 3 w 3317"/>
              <a:gd name="T119" fmla="*/ 902 h 2749"/>
              <a:gd name="T120" fmla="*/ 178 w 3317"/>
              <a:gd name="T121" fmla="*/ 364 h 2749"/>
              <a:gd name="T122" fmla="*/ 327 w 3317"/>
              <a:gd name="T123" fmla="*/ 59 h 2749"/>
              <a:gd name="T124" fmla="*/ 480 w 3317"/>
              <a:gd name="T125" fmla="*/ 0 h 2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17" h="2749">
                <a:moveTo>
                  <a:pt x="104" y="1923"/>
                </a:moveTo>
                <a:lnTo>
                  <a:pt x="104" y="2646"/>
                </a:lnTo>
                <a:lnTo>
                  <a:pt x="156" y="2646"/>
                </a:lnTo>
                <a:lnTo>
                  <a:pt x="172" y="2644"/>
                </a:lnTo>
                <a:lnTo>
                  <a:pt x="186" y="2636"/>
                </a:lnTo>
                <a:lnTo>
                  <a:pt x="197" y="2625"/>
                </a:lnTo>
                <a:lnTo>
                  <a:pt x="204" y="2611"/>
                </a:lnTo>
                <a:lnTo>
                  <a:pt x="207" y="2595"/>
                </a:lnTo>
                <a:lnTo>
                  <a:pt x="207" y="1975"/>
                </a:lnTo>
                <a:lnTo>
                  <a:pt x="204" y="1958"/>
                </a:lnTo>
                <a:lnTo>
                  <a:pt x="197" y="1944"/>
                </a:lnTo>
                <a:lnTo>
                  <a:pt x="186" y="1933"/>
                </a:lnTo>
                <a:lnTo>
                  <a:pt x="172" y="1926"/>
                </a:lnTo>
                <a:lnTo>
                  <a:pt x="156" y="1923"/>
                </a:lnTo>
                <a:lnTo>
                  <a:pt x="104" y="1923"/>
                </a:lnTo>
                <a:close/>
                <a:moveTo>
                  <a:pt x="1083" y="1723"/>
                </a:moveTo>
                <a:lnTo>
                  <a:pt x="934" y="2130"/>
                </a:lnTo>
                <a:lnTo>
                  <a:pt x="923" y="2155"/>
                </a:lnTo>
                <a:lnTo>
                  <a:pt x="906" y="2177"/>
                </a:lnTo>
                <a:lnTo>
                  <a:pt x="887" y="2196"/>
                </a:lnTo>
                <a:lnTo>
                  <a:pt x="865" y="2211"/>
                </a:lnTo>
                <a:lnTo>
                  <a:pt x="841" y="2223"/>
                </a:lnTo>
                <a:lnTo>
                  <a:pt x="815" y="2230"/>
                </a:lnTo>
                <a:lnTo>
                  <a:pt x="788" y="2232"/>
                </a:lnTo>
                <a:lnTo>
                  <a:pt x="311" y="2232"/>
                </a:lnTo>
                <a:lnTo>
                  <a:pt x="311" y="2336"/>
                </a:lnTo>
                <a:lnTo>
                  <a:pt x="788" y="2336"/>
                </a:lnTo>
                <a:lnTo>
                  <a:pt x="823" y="2334"/>
                </a:lnTo>
                <a:lnTo>
                  <a:pt x="858" y="2326"/>
                </a:lnTo>
                <a:lnTo>
                  <a:pt x="890" y="2315"/>
                </a:lnTo>
                <a:lnTo>
                  <a:pt x="922" y="2299"/>
                </a:lnTo>
                <a:lnTo>
                  <a:pt x="950" y="2279"/>
                </a:lnTo>
                <a:lnTo>
                  <a:pt x="976" y="2256"/>
                </a:lnTo>
                <a:lnTo>
                  <a:pt x="998" y="2228"/>
                </a:lnTo>
                <a:lnTo>
                  <a:pt x="1017" y="2198"/>
                </a:lnTo>
                <a:lnTo>
                  <a:pt x="1031" y="2165"/>
                </a:lnTo>
                <a:lnTo>
                  <a:pt x="1179" y="1761"/>
                </a:lnTo>
                <a:lnTo>
                  <a:pt x="1138" y="1749"/>
                </a:lnTo>
                <a:lnTo>
                  <a:pt x="1109" y="1737"/>
                </a:lnTo>
                <a:lnTo>
                  <a:pt x="1083" y="1723"/>
                </a:lnTo>
                <a:close/>
                <a:moveTo>
                  <a:pt x="1037" y="1444"/>
                </a:moveTo>
                <a:lnTo>
                  <a:pt x="1037" y="1479"/>
                </a:lnTo>
                <a:lnTo>
                  <a:pt x="1043" y="1512"/>
                </a:lnTo>
                <a:lnTo>
                  <a:pt x="1054" y="1543"/>
                </a:lnTo>
                <a:lnTo>
                  <a:pt x="1071" y="1573"/>
                </a:lnTo>
                <a:lnTo>
                  <a:pt x="1093" y="1599"/>
                </a:lnTo>
                <a:lnTo>
                  <a:pt x="1096" y="1602"/>
                </a:lnTo>
                <a:lnTo>
                  <a:pt x="1099" y="1606"/>
                </a:lnTo>
                <a:lnTo>
                  <a:pt x="1121" y="1624"/>
                </a:lnTo>
                <a:lnTo>
                  <a:pt x="1145" y="1640"/>
                </a:lnTo>
                <a:lnTo>
                  <a:pt x="1173" y="1652"/>
                </a:lnTo>
                <a:lnTo>
                  <a:pt x="1197" y="1659"/>
                </a:lnTo>
                <a:lnTo>
                  <a:pt x="1222" y="1664"/>
                </a:lnTo>
                <a:lnTo>
                  <a:pt x="1248" y="1665"/>
                </a:lnTo>
                <a:lnTo>
                  <a:pt x="1251" y="1665"/>
                </a:lnTo>
                <a:lnTo>
                  <a:pt x="1282" y="1661"/>
                </a:lnTo>
                <a:lnTo>
                  <a:pt x="1312" y="1654"/>
                </a:lnTo>
                <a:lnTo>
                  <a:pt x="1340" y="1641"/>
                </a:lnTo>
                <a:lnTo>
                  <a:pt x="1366" y="1625"/>
                </a:lnTo>
                <a:lnTo>
                  <a:pt x="1390" y="1605"/>
                </a:lnTo>
                <a:lnTo>
                  <a:pt x="1410" y="1581"/>
                </a:lnTo>
                <a:lnTo>
                  <a:pt x="1037" y="1444"/>
                </a:lnTo>
                <a:close/>
                <a:moveTo>
                  <a:pt x="2915" y="1356"/>
                </a:moveTo>
                <a:lnTo>
                  <a:pt x="2887" y="1369"/>
                </a:lnTo>
                <a:lnTo>
                  <a:pt x="2753" y="1737"/>
                </a:lnTo>
                <a:lnTo>
                  <a:pt x="2850" y="1772"/>
                </a:lnTo>
                <a:lnTo>
                  <a:pt x="2992" y="1384"/>
                </a:lnTo>
                <a:lnTo>
                  <a:pt x="2915" y="1356"/>
                </a:lnTo>
                <a:close/>
                <a:moveTo>
                  <a:pt x="491" y="103"/>
                </a:moveTo>
                <a:lnTo>
                  <a:pt x="465" y="105"/>
                </a:lnTo>
                <a:lnTo>
                  <a:pt x="439" y="112"/>
                </a:lnTo>
                <a:lnTo>
                  <a:pt x="414" y="123"/>
                </a:lnTo>
                <a:lnTo>
                  <a:pt x="393" y="138"/>
                </a:lnTo>
                <a:lnTo>
                  <a:pt x="374" y="157"/>
                </a:lnTo>
                <a:lnTo>
                  <a:pt x="358" y="180"/>
                </a:lnTo>
                <a:lnTo>
                  <a:pt x="346" y="205"/>
                </a:lnTo>
                <a:lnTo>
                  <a:pt x="293" y="350"/>
                </a:lnTo>
                <a:lnTo>
                  <a:pt x="293" y="351"/>
                </a:lnTo>
                <a:lnTo>
                  <a:pt x="276" y="399"/>
                </a:lnTo>
                <a:lnTo>
                  <a:pt x="269" y="426"/>
                </a:lnTo>
                <a:lnTo>
                  <a:pt x="266" y="453"/>
                </a:lnTo>
                <a:lnTo>
                  <a:pt x="269" y="479"/>
                </a:lnTo>
                <a:lnTo>
                  <a:pt x="276" y="505"/>
                </a:lnTo>
                <a:lnTo>
                  <a:pt x="287" y="530"/>
                </a:lnTo>
                <a:lnTo>
                  <a:pt x="302" y="551"/>
                </a:lnTo>
                <a:lnTo>
                  <a:pt x="321" y="570"/>
                </a:lnTo>
                <a:lnTo>
                  <a:pt x="343" y="586"/>
                </a:lnTo>
                <a:lnTo>
                  <a:pt x="368" y="598"/>
                </a:lnTo>
                <a:lnTo>
                  <a:pt x="418" y="616"/>
                </a:lnTo>
                <a:lnTo>
                  <a:pt x="432" y="624"/>
                </a:lnTo>
                <a:lnTo>
                  <a:pt x="443" y="635"/>
                </a:lnTo>
                <a:lnTo>
                  <a:pt x="449" y="650"/>
                </a:lnTo>
                <a:lnTo>
                  <a:pt x="451" y="665"/>
                </a:lnTo>
                <a:lnTo>
                  <a:pt x="448" y="682"/>
                </a:lnTo>
                <a:lnTo>
                  <a:pt x="440" y="696"/>
                </a:lnTo>
                <a:lnTo>
                  <a:pt x="429" y="707"/>
                </a:lnTo>
                <a:lnTo>
                  <a:pt x="413" y="713"/>
                </a:lnTo>
                <a:lnTo>
                  <a:pt x="398" y="716"/>
                </a:lnTo>
                <a:lnTo>
                  <a:pt x="381" y="712"/>
                </a:lnTo>
                <a:lnTo>
                  <a:pt x="333" y="695"/>
                </a:lnTo>
                <a:lnTo>
                  <a:pt x="302" y="681"/>
                </a:lnTo>
                <a:lnTo>
                  <a:pt x="273" y="664"/>
                </a:lnTo>
                <a:lnTo>
                  <a:pt x="246" y="643"/>
                </a:lnTo>
                <a:lnTo>
                  <a:pt x="224" y="619"/>
                </a:lnTo>
                <a:lnTo>
                  <a:pt x="204" y="593"/>
                </a:lnTo>
                <a:lnTo>
                  <a:pt x="116" y="836"/>
                </a:lnTo>
                <a:lnTo>
                  <a:pt x="109" y="863"/>
                </a:lnTo>
                <a:lnTo>
                  <a:pt x="107" y="890"/>
                </a:lnTo>
                <a:lnTo>
                  <a:pt x="109" y="917"/>
                </a:lnTo>
                <a:lnTo>
                  <a:pt x="116" y="943"/>
                </a:lnTo>
                <a:lnTo>
                  <a:pt x="127" y="966"/>
                </a:lnTo>
                <a:lnTo>
                  <a:pt x="143" y="988"/>
                </a:lnTo>
                <a:lnTo>
                  <a:pt x="161" y="1007"/>
                </a:lnTo>
                <a:lnTo>
                  <a:pt x="183" y="1023"/>
                </a:lnTo>
                <a:lnTo>
                  <a:pt x="209" y="1035"/>
                </a:lnTo>
                <a:lnTo>
                  <a:pt x="2439" y="1842"/>
                </a:lnTo>
                <a:lnTo>
                  <a:pt x="2466" y="1849"/>
                </a:lnTo>
                <a:lnTo>
                  <a:pt x="2493" y="1852"/>
                </a:lnTo>
                <a:lnTo>
                  <a:pt x="2519" y="1849"/>
                </a:lnTo>
                <a:lnTo>
                  <a:pt x="2545" y="1842"/>
                </a:lnTo>
                <a:lnTo>
                  <a:pt x="2569" y="1831"/>
                </a:lnTo>
                <a:lnTo>
                  <a:pt x="2591" y="1816"/>
                </a:lnTo>
                <a:lnTo>
                  <a:pt x="2610" y="1797"/>
                </a:lnTo>
                <a:lnTo>
                  <a:pt x="2626" y="1775"/>
                </a:lnTo>
                <a:lnTo>
                  <a:pt x="2638" y="1750"/>
                </a:lnTo>
                <a:lnTo>
                  <a:pt x="2756" y="1428"/>
                </a:lnTo>
                <a:lnTo>
                  <a:pt x="2717" y="1439"/>
                </a:lnTo>
                <a:lnTo>
                  <a:pt x="2677" y="1448"/>
                </a:lnTo>
                <a:lnTo>
                  <a:pt x="2636" y="1455"/>
                </a:lnTo>
                <a:lnTo>
                  <a:pt x="2593" y="1459"/>
                </a:lnTo>
                <a:lnTo>
                  <a:pt x="2549" y="1460"/>
                </a:lnTo>
                <a:lnTo>
                  <a:pt x="2511" y="1459"/>
                </a:lnTo>
                <a:lnTo>
                  <a:pt x="2472" y="1456"/>
                </a:lnTo>
                <a:lnTo>
                  <a:pt x="2436" y="1450"/>
                </a:lnTo>
                <a:lnTo>
                  <a:pt x="2400" y="1442"/>
                </a:lnTo>
                <a:lnTo>
                  <a:pt x="2367" y="1432"/>
                </a:lnTo>
                <a:lnTo>
                  <a:pt x="868" y="890"/>
                </a:lnTo>
                <a:lnTo>
                  <a:pt x="854" y="882"/>
                </a:lnTo>
                <a:lnTo>
                  <a:pt x="843" y="870"/>
                </a:lnTo>
                <a:lnTo>
                  <a:pt x="837" y="855"/>
                </a:lnTo>
                <a:lnTo>
                  <a:pt x="834" y="839"/>
                </a:lnTo>
                <a:lnTo>
                  <a:pt x="838" y="823"/>
                </a:lnTo>
                <a:lnTo>
                  <a:pt x="846" y="808"/>
                </a:lnTo>
                <a:lnTo>
                  <a:pt x="857" y="797"/>
                </a:lnTo>
                <a:lnTo>
                  <a:pt x="872" y="791"/>
                </a:lnTo>
                <a:lnTo>
                  <a:pt x="887" y="789"/>
                </a:lnTo>
                <a:lnTo>
                  <a:pt x="904" y="792"/>
                </a:lnTo>
                <a:lnTo>
                  <a:pt x="2403" y="1335"/>
                </a:lnTo>
                <a:lnTo>
                  <a:pt x="2437" y="1345"/>
                </a:lnTo>
                <a:lnTo>
                  <a:pt x="2474" y="1352"/>
                </a:lnTo>
                <a:lnTo>
                  <a:pt x="2514" y="1356"/>
                </a:lnTo>
                <a:lnTo>
                  <a:pt x="2555" y="1357"/>
                </a:lnTo>
                <a:lnTo>
                  <a:pt x="2597" y="1355"/>
                </a:lnTo>
                <a:lnTo>
                  <a:pt x="2638" y="1351"/>
                </a:lnTo>
                <a:lnTo>
                  <a:pt x="2677" y="1343"/>
                </a:lnTo>
                <a:lnTo>
                  <a:pt x="2713" y="1333"/>
                </a:lnTo>
                <a:lnTo>
                  <a:pt x="2747" y="1320"/>
                </a:lnTo>
                <a:lnTo>
                  <a:pt x="2824" y="1284"/>
                </a:lnTo>
                <a:lnTo>
                  <a:pt x="2824" y="1284"/>
                </a:lnTo>
                <a:lnTo>
                  <a:pt x="2890" y="1253"/>
                </a:lnTo>
                <a:lnTo>
                  <a:pt x="2890" y="1253"/>
                </a:lnTo>
                <a:lnTo>
                  <a:pt x="3167" y="1124"/>
                </a:lnTo>
                <a:lnTo>
                  <a:pt x="3184" y="1115"/>
                </a:lnTo>
                <a:lnTo>
                  <a:pt x="3196" y="1107"/>
                </a:lnTo>
                <a:lnTo>
                  <a:pt x="3205" y="1100"/>
                </a:lnTo>
                <a:lnTo>
                  <a:pt x="3210" y="1095"/>
                </a:lnTo>
                <a:lnTo>
                  <a:pt x="3213" y="1091"/>
                </a:lnTo>
                <a:lnTo>
                  <a:pt x="3209" y="1086"/>
                </a:lnTo>
                <a:lnTo>
                  <a:pt x="3200" y="1079"/>
                </a:lnTo>
                <a:lnTo>
                  <a:pt x="3186" y="1071"/>
                </a:lnTo>
                <a:lnTo>
                  <a:pt x="3165" y="1062"/>
                </a:lnTo>
                <a:lnTo>
                  <a:pt x="545" y="112"/>
                </a:lnTo>
                <a:lnTo>
                  <a:pt x="518" y="105"/>
                </a:lnTo>
                <a:lnTo>
                  <a:pt x="491" y="103"/>
                </a:lnTo>
                <a:close/>
                <a:moveTo>
                  <a:pt x="480" y="0"/>
                </a:moveTo>
                <a:lnTo>
                  <a:pt x="513" y="0"/>
                </a:lnTo>
                <a:lnTo>
                  <a:pt x="547" y="5"/>
                </a:lnTo>
                <a:lnTo>
                  <a:pt x="582" y="15"/>
                </a:lnTo>
                <a:lnTo>
                  <a:pt x="3200" y="965"/>
                </a:lnTo>
                <a:lnTo>
                  <a:pt x="3230" y="977"/>
                </a:lnTo>
                <a:lnTo>
                  <a:pt x="3255" y="991"/>
                </a:lnTo>
                <a:lnTo>
                  <a:pt x="3274" y="1005"/>
                </a:lnTo>
                <a:lnTo>
                  <a:pt x="3289" y="1020"/>
                </a:lnTo>
                <a:lnTo>
                  <a:pt x="3300" y="1035"/>
                </a:lnTo>
                <a:lnTo>
                  <a:pt x="3308" y="1049"/>
                </a:lnTo>
                <a:lnTo>
                  <a:pt x="3313" y="1063"/>
                </a:lnTo>
                <a:lnTo>
                  <a:pt x="3316" y="1075"/>
                </a:lnTo>
                <a:lnTo>
                  <a:pt x="3317" y="1086"/>
                </a:lnTo>
                <a:lnTo>
                  <a:pt x="3317" y="1097"/>
                </a:lnTo>
                <a:lnTo>
                  <a:pt x="3315" y="1110"/>
                </a:lnTo>
                <a:lnTo>
                  <a:pt x="3311" y="1124"/>
                </a:lnTo>
                <a:lnTo>
                  <a:pt x="3305" y="1139"/>
                </a:lnTo>
                <a:lnTo>
                  <a:pt x="3295" y="1155"/>
                </a:lnTo>
                <a:lnTo>
                  <a:pt x="3281" y="1171"/>
                </a:lnTo>
                <a:lnTo>
                  <a:pt x="3263" y="1187"/>
                </a:lnTo>
                <a:lnTo>
                  <a:pt x="3240" y="1202"/>
                </a:lnTo>
                <a:lnTo>
                  <a:pt x="3211" y="1218"/>
                </a:lnTo>
                <a:lnTo>
                  <a:pt x="3045" y="1295"/>
                </a:lnTo>
                <a:lnTo>
                  <a:pt x="3061" y="1308"/>
                </a:lnTo>
                <a:lnTo>
                  <a:pt x="3076" y="1322"/>
                </a:lnTo>
                <a:lnTo>
                  <a:pt x="3086" y="1340"/>
                </a:lnTo>
                <a:lnTo>
                  <a:pt x="3093" y="1358"/>
                </a:lnTo>
                <a:lnTo>
                  <a:pt x="3096" y="1378"/>
                </a:lnTo>
                <a:lnTo>
                  <a:pt x="3095" y="1399"/>
                </a:lnTo>
                <a:lnTo>
                  <a:pt x="3090" y="1419"/>
                </a:lnTo>
                <a:lnTo>
                  <a:pt x="2948" y="1807"/>
                </a:lnTo>
                <a:lnTo>
                  <a:pt x="2939" y="1826"/>
                </a:lnTo>
                <a:lnTo>
                  <a:pt x="2927" y="1842"/>
                </a:lnTo>
                <a:lnTo>
                  <a:pt x="2912" y="1855"/>
                </a:lnTo>
                <a:lnTo>
                  <a:pt x="2894" y="1865"/>
                </a:lnTo>
                <a:lnTo>
                  <a:pt x="2872" y="1873"/>
                </a:lnTo>
                <a:lnTo>
                  <a:pt x="2850" y="1875"/>
                </a:lnTo>
                <a:lnTo>
                  <a:pt x="2832" y="1874"/>
                </a:lnTo>
                <a:lnTo>
                  <a:pt x="2815" y="1869"/>
                </a:lnTo>
                <a:lnTo>
                  <a:pt x="2712" y="1832"/>
                </a:lnTo>
                <a:lnTo>
                  <a:pt x="2693" y="1859"/>
                </a:lnTo>
                <a:lnTo>
                  <a:pt x="2670" y="1883"/>
                </a:lnTo>
                <a:lnTo>
                  <a:pt x="2645" y="1905"/>
                </a:lnTo>
                <a:lnTo>
                  <a:pt x="2618" y="1923"/>
                </a:lnTo>
                <a:lnTo>
                  <a:pt x="2588" y="1937"/>
                </a:lnTo>
                <a:lnTo>
                  <a:pt x="2556" y="1947"/>
                </a:lnTo>
                <a:lnTo>
                  <a:pt x="2524" y="1954"/>
                </a:lnTo>
                <a:lnTo>
                  <a:pt x="2491" y="1956"/>
                </a:lnTo>
                <a:lnTo>
                  <a:pt x="2462" y="1954"/>
                </a:lnTo>
                <a:lnTo>
                  <a:pt x="2433" y="1949"/>
                </a:lnTo>
                <a:lnTo>
                  <a:pt x="2402" y="1940"/>
                </a:lnTo>
                <a:lnTo>
                  <a:pt x="1511" y="1617"/>
                </a:lnTo>
                <a:lnTo>
                  <a:pt x="1488" y="1650"/>
                </a:lnTo>
                <a:lnTo>
                  <a:pt x="1461" y="1680"/>
                </a:lnTo>
                <a:lnTo>
                  <a:pt x="1432" y="1706"/>
                </a:lnTo>
                <a:lnTo>
                  <a:pt x="1398" y="1727"/>
                </a:lnTo>
                <a:lnTo>
                  <a:pt x="1363" y="1744"/>
                </a:lnTo>
                <a:lnTo>
                  <a:pt x="1326" y="1757"/>
                </a:lnTo>
                <a:lnTo>
                  <a:pt x="1288" y="1765"/>
                </a:lnTo>
                <a:lnTo>
                  <a:pt x="1129" y="2201"/>
                </a:lnTo>
                <a:lnTo>
                  <a:pt x="1111" y="2243"/>
                </a:lnTo>
                <a:lnTo>
                  <a:pt x="1088" y="2281"/>
                </a:lnTo>
                <a:lnTo>
                  <a:pt x="1060" y="2316"/>
                </a:lnTo>
                <a:lnTo>
                  <a:pt x="1030" y="2347"/>
                </a:lnTo>
                <a:lnTo>
                  <a:pt x="996" y="2374"/>
                </a:lnTo>
                <a:lnTo>
                  <a:pt x="958" y="2397"/>
                </a:lnTo>
                <a:lnTo>
                  <a:pt x="919" y="2415"/>
                </a:lnTo>
                <a:lnTo>
                  <a:pt x="876" y="2428"/>
                </a:lnTo>
                <a:lnTo>
                  <a:pt x="832" y="2436"/>
                </a:lnTo>
                <a:lnTo>
                  <a:pt x="788" y="2439"/>
                </a:lnTo>
                <a:lnTo>
                  <a:pt x="311" y="2439"/>
                </a:lnTo>
                <a:lnTo>
                  <a:pt x="311" y="2595"/>
                </a:lnTo>
                <a:lnTo>
                  <a:pt x="308" y="2626"/>
                </a:lnTo>
                <a:lnTo>
                  <a:pt x="299" y="2655"/>
                </a:lnTo>
                <a:lnTo>
                  <a:pt x="285" y="2681"/>
                </a:lnTo>
                <a:lnTo>
                  <a:pt x="266" y="2704"/>
                </a:lnTo>
                <a:lnTo>
                  <a:pt x="242" y="2723"/>
                </a:lnTo>
                <a:lnTo>
                  <a:pt x="216" y="2737"/>
                </a:lnTo>
                <a:lnTo>
                  <a:pt x="187" y="2746"/>
                </a:lnTo>
                <a:lnTo>
                  <a:pt x="156" y="2749"/>
                </a:lnTo>
                <a:lnTo>
                  <a:pt x="51" y="2749"/>
                </a:lnTo>
                <a:lnTo>
                  <a:pt x="35" y="2747"/>
                </a:lnTo>
                <a:lnTo>
                  <a:pt x="21" y="2739"/>
                </a:lnTo>
                <a:lnTo>
                  <a:pt x="10" y="2728"/>
                </a:lnTo>
                <a:lnTo>
                  <a:pt x="3" y="2714"/>
                </a:lnTo>
                <a:lnTo>
                  <a:pt x="0" y="2698"/>
                </a:lnTo>
                <a:lnTo>
                  <a:pt x="0" y="1871"/>
                </a:lnTo>
                <a:lnTo>
                  <a:pt x="3" y="1854"/>
                </a:lnTo>
                <a:lnTo>
                  <a:pt x="10" y="1840"/>
                </a:lnTo>
                <a:lnTo>
                  <a:pt x="21" y="1829"/>
                </a:lnTo>
                <a:lnTo>
                  <a:pt x="35" y="1822"/>
                </a:lnTo>
                <a:lnTo>
                  <a:pt x="51" y="1819"/>
                </a:lnTo>
                <a:lnTo>
                  <a:pt x="156" y="1819"/>
                </a:lnTo>
                <a:lnTo>
                  <a:pt x="187" y="1822"/>
                </a:lnTo>
                <a:lnTo>
                  <a:pt x="216" y="1831"/>
                </a:lnTo>
                <a:lnTo>
                  <a:pt x="242" y="1845"/>
                </a:lnTo>
                <a:lnTo>
                  <a:pt x="266" y="1864"/>
                </a:lnTo>
                <a:lnTo>
                  <a:pt x="285" y="1887"/>
                </a:lnTo>
                <a:lnTo>
                  <a:pt x="299" y="1915"/>
                </a:lnTo>
                <a:lnTo>
                  <a:pt x="308" y="1944"/>
                </a:lnTo>
                <a:lnTo>
                  <a:pt x="311" y="1975"/>
                </a:lnTo>
                <a:lnTo>
                  <a:pt x="311" y="2129"/>
                </a:lnTo>
                <a:lnTo>
                  <a:pt x="788" y="2129"/>
                </a:lnTo>
                <a:lnTo>
                  <a:pt x="803" y="2127"/>
                </a:lnTo>
                <a:lnTo>
                  <a:pt x="817" y="2120"/>
                </a:lnTo>
                <a:lnTo>
                  <a:pt x="829" y="2109"/>
                </a:lnTo>
                <a:lnTo>
                  <a:pt x="836" y="2095"/>
                </a:lnTo>
                <a:lnTo>
                  <a:pt x="999" y="1650"/>
                </a:lnTo>
                <a:lnTo>
                  <a:pt x="978" y="1620"/>
                </a:lnTo>
                <a:lnTo>
                  <a:pt x="961" y="1589"/>
                </a:lnTo>
                <a:lnTo>
                  <a:pt x="948" y="1555"/>
                </a:lnTo>
                <a:lnTo>
                  <a:pt x="939" y="1519"/>
                </a:lnTo>
                <a:lnTo>
                  <a:pt x="934" y="1483"/>
                </a:lnTo>
                <a:lnTo>
                  <a:pt x="933" y="1446"/>
                </a:lnTo>
                <a:lnTo>
                  <a:pt x="937" y="1408"/>
                </a:lnTo>
                <a:lnTo>
                  <a:pt x="173" y="1131"/>
                </a:lnTo>
                <a:lnTo>
                  <a:pt x="141" y="1117"/>
                </a:lnTo>
                <a:lnTo>
                  <a:pt x="112" y="1099"/>
                </a:lnTo>
                <a:lnTo>
                  <a:pt x="86" y="1078"/>
                </a:lnTo>
                <a:lnTo>
                  <a:pt x="62" y="1054"/>
                </a:lnTo>
                <a:lnTo>
                  <a:pt x="43" y="1027"/>
                </a:lnTo>
                <a:lnTo>
                  <a:pt x="27" y="998"/>
                </a:lnTo>
                <a:lnTo>
                  <a:pt x="15" y="968"/>
                </a:lnTo>
                <a:lnTo>
                  <a:pt x="7" y="935"/>
                </a:lnTo>
                <a:lnTo>
                  <a:pt x="3" y="902"/>
                </a:lnTo>
                <a:lnTo>
                  <a:pt x="4" y="869"/>
                </a:lnTo>
                <a:lnTo>
                  <a:pt x="9" y="834"/>
                </a:lnTo>
                <a:lnTo>
                  <a:pt x="18" y="800"/>
                </a:lnTo>
                <a:lnTo>
                  <a:pt x="178" y="364"/>
                </a:lnTo>
                <a:lnTo>
                  <a:pt x="178" y="364"/>
                </a:lnTo>
                <a:lnTo>
                  <a:pt x="248" y="170"/>
                </a:lnTo>
                <a:lnTo>
                  <a:pt x="264" y="137"/>
                </a:lnTo>
                <a:lnTo>
                  <a:pt x="281" y="108"/>
                </a:lnTo>
                <a:lnTo>
                  <a:pt x="303" y="82"/>
                </a:lnTo>
                <a:lnTo>
                  <a:pt x="327" y="59"/>
                </a:lnTo>
                <a:lnTo>
                  <a:pt x="354" y="40"/>
                </a:lnTo>
                <a:lnTo>
                  <a:pt x="383" y="24"/>
                </a:lnTo>
                <a:lnTo>
                  <a:pt x="413" y="12"/>
                </a:lnTo>
                <a:lnTo>
                  <a:pt x="446" y="4"/>
                </a:lnTo>
                <a:lnTo>
                  <a:pt x="48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zh-TW" altLang="en-US" sz="1013"/>
          </a:p>
        </p:txBody>
      </p:sp>
      <p:grpSp>
        <p:nvGrpSpPr>
          <p:cNvPr id="50" name="Group 49"/>
          <p:cNvGrpSpPr/>
          <p:nvPr/>
        </p:nvGrpSpPr>
        <p:grpSpPr>
          <a:xfrm>
            <a:off x="2918587" y="4860045"/>
            <a:ext cx="526017" cy="623137"/>
            <a:chOff x="3979159" y="3956061"/>
            <a:chExt cx="220931" cy="305276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3979159" y="3956061"/>
              <a:ext cx="220931" cy="253595"/>
            </a:xfrm>
            <a:custGeom>
              <a:avLst/>
              <a:gdLst>
                <a:gd name="T0" fmla="*/ 1976 w 3949"/>
                <a:gd name="T1" fmla="*/ 0 h 4533"/>
                <a:gd name="T2" fmla="*/ 2035 w 3949"/>
                <a:gd name="T3" fmla="*/ 16 h 4533"/>
                <a:gd name="T4" fmla="*/ 2077 w 3949"/>
                <a:gd name="T5" fmla="*/ 58 h 4533"/>
                <a:gd name="T6" fmla="*/ 2094 w 3949"/>
                <a:gd name="T7" fmla="*/ 118 h 4533"/>
                <a:gd name="T8" fmla="*/ 2142 w 3949"/>
                <a:gd name="T9" fmla="*/ 1904 h 4533"/>
                <a:gd name="T10" fmla="*/ 2224 w 3949"/>
                <a:gd name="T11" fmla="*/ 1967 h 4533"/>
                <a:gd name="T12" fmla="*/ 2284 w 3949"/>
                <a:gd name="T13" fmla="*/ 2051 h 4533"/>
                <a:gd name="T14" fmla="*/ 2316 w 3949"/>
                <a:gd name="T15" fmla="*/ 2152 h 4533"/>
                <a:gd name="T16" fmla="*/ 2321 w 3949"/>
                <a:gd name="T17" fmla="*/ 2704 h 4533"/>
                <a:gd name="T18" fmla="*/ 2581 w 3949"/>
                <a:gd name="T19" fmla="*/ 2768 h 4533"/>
                <a:gd name="T20" fmla="*/ 2826 w 3949"/>
                <a:gd name="T21" fmla="*/ 2865 h 4533"/>
                <a:gd name="T22" fmla="*/ 3055 w 3949"/>
                <a:gd name="T23" fmla="*/ 2994 h 4533"/>
                <a:gd name="T24" fmla="*/ 3264 w 3949"/>
                <a:gd name="T25" fmla="*/ 3151 h 4533"/>
                <a:gd name="T26" fmla="*/ 3449 w 3949"/>
                <a:gd name="T27" fmla="*/ 3333 h 4533"/>
                <a:gd name="T28" fmla="*/ 3609 w 3949"/>
                <a:gd name="T29" fmla="*/ 3536 h 4533"/>
                <a:gd name="T30" fmla="*/ 3743 w 3949"/>
                <a:gd name="T31" fmla="*/ 3762 h 4533"/>
                <a:gd name="T32" fmla="*/ 3845 w 3949"/>
                <a:gd name="T33" fmla="*/ 4004 h 4533"/>
                <a:gd name="T34" fmla="*/ 3916 w 3949"/>
                <a:gd name="T35" fmla="*/ 4262 h 4533"/>
                <a:gd name="T36" fmla="*/ 3949 w 3949"/>
                <a:gd name="T37" fmla="*/ 4533 h 4533"/>
                <a:gd name="T38" fmla="*/ 13 w 3949"/>
                <a:gd name="T39" fmla="*/ 4396 h 4533"/>
                <a:gd name="T40" fmla="*/ 67 w 3949"/>
                <a:gd name="T41" fmla="*/ 4132 h 4533"/>
                <a:gd name="T42" fmla="*/ 154 w 3949"/>
                <a:gd name="T43" fmla="*/ 3882 h 4533"/>
                <a:gd name="T44" fmla="*/ 272 w 3949"/>
                <a:gd name="T45" fmla="*/ 3648 h 4533"/>
                <a:gd name="T46" fmla="*/ 418 w 3949"/>
                <a:gd name="T47" fmla="*/ 3432 h 4533"/>
                <a:gd name="T48" fmla="*/ 593 w 3949"/>
                <a:gd name="T49" fmla="*/ 3238 h 4533"/>
                <a:gd name="T50" fmla="*/ 790 w 3949"/>
                <a:gd name="T51" fmla="*/ 3069 h 4533"/>
                <a:gd name="T52" fmla="*/ 1007 w 3949"/>
                <a:gd name="T53" fmla="*/ 2927 h 4533"/>
                <a:gd name="T54" fmla="*/ 1245 w 3949"/>
                <a:gd name="T55" fmla="*/ 2814 h 4533"/>
                <a:gd name="T56" fmla="*/ 1498 w 3949"/>
                <a:gd name="T57" fmla="*/ 2731 h 4533"/>
                <a:gd name="T58" fmla="*/ 1629 w 3949"/>
                <a:gd name="T59" fmla="*/ 2207 h 4533"/>
                <a:gd name="T60" fmla="*/ 1647 w 3949"/>
                <a:gd name="T61" fmla="*/ 2099 h 4533"/>
                <a:gd name="T62" fmla="*/ 1693 w 3949"/>
                <a:gd name="T63" fmla="*/ 2007 h 4533"/>
                <a:gd name="T64" fmla="*/ 1766 w 3949"/>
                <a:gd name="T65" fmla="*/ 1931 h 4533"/>
                <a:gd name="T66" fmla="*/ 1858 w 3949"/>
                <a:gd name="T67" fmla="*/ 1881 h 4533"/>
                <a:gd name="T68" fmla="*/ 1861 w 3949"/>
                <a:gd name="T69" fmla="*/ 87 h 4533"/>
                <a:gd name="T70" fmla="*/ 1892 w 3949"/>
                <a:gd name="T71" fmla="*/ 34 h 4533"/>
                <a:gd name="T72" fmla="*/ 1943 w 3949"/>
                <a:gd name="T73" fmla="*/ 5 h 4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9" h="4533">
                  <a:moveTo>
                    <a:pt x="1976" y="0"/>
                  </a:moveTo>
                  <a:lnTo>
                    <a:pt x="1976" y="0"/>
                  </a:lnTo>
                  <a:lnTo>
                    <a:pt x="2006" y="5"/>
                  </a:lnTo>
                  <a:lnTo>
                    <a:pt x="2035" y="16"/>
                  </a:lnTo>
                  <a:lnTo>
                    <a:pt x="2058" y="34"/>
                  </a:lnTo>
                  <a:lnTo>
                    <a:pt x="2077" y="58"/>
                  </a:lnTo>
                  <a:lnTo>
                    <a:pt x="2089" y="87"/>
                  </a:lnTo>
                  <a:lnTo>
                    <a:pt x="2094" y="118"/>
                  </a:lnTo>
                  <a:lnTo>
                    <a:pt x="2094" y="1881"/>
                  </a:lnTo>
                  <a:lnTo>
                    <a:pt x="2142" y="1904"/>
                  </a:lnTo>
                  <a:lnTo>
                    <a:pt x="2186" y="1931"/>
                  </a:lnTo>
                  <a:lnTo>
                    <a:pt x="2224" y="1967"/>
                  </a:lnTo>
                  <a:lnTo>
                    <a:pt x="2257" y="2007"/>
                  </a:lnTo>
                  <a:lnTo>
                    <a:pt x="2284" y="2051"/>
                  </a:lnTo>
                  <a:lnTo>
                    <a:pt x="2305" y="2099"/>
                  </a:lnTo>
                  <a:lnTo>
                    <a:pt x="2316" y="2152"/>
                  </a:lnTo>
                  <a:lnTo>
                    <a:pt x="2321" y="2207"/>
                  </a:lnTo>
                  <a:lnTo>
                    <a:pt x="2321" y="2704"/>
                  </a:lnTo>
                  <a:lnTo>
                    <a:pt x="2453" y="2731"/>
                  </a:lnTo>
                  <a:lnTo>
                    <a:pt x="2581" y="2768"/>
                  </a:lnTo>
                  <a:lnTo>
                    <a:pt x="2705" y="2814"/>
                  </a:lnTo>
                  <a:lnTo>
                    <a:pt x="2826" y="2865"/>
                  </a:lnTo>
                  <a:lnTo>
                    <a:pt x="2942" y="2927"/>
                  </a:lnTo>
                  <a:lnTo>
                    <a:pt x="3055" y="2994"/>
                  </a:lnTo>
                  <a:lnTo>
                    <a:pt x="3162" y="3069"/>
                  </a:lnTo>
                  <a:lnTo>
                    <a:pt x="3264" y="3151"/>
                  </a:lnTo>
                  <a:lnTo>
                    <a:pt x="3359" y="3238"/>
                  </a:lnTo>
                  <a:lnTo>
                    <a:pt x="3449" y="3333"/>
                  </a:lnTo>
                  <a:lnTo>
                    <a:pt x="3531" y="3432"/>
                  </a:lnTo>
                  <a:lnTo>
                    <a:pt x="3609" y="3536"/>
                  </a:lnTo>
                  <a:lnTo>
                    <a:pt x="3680" y="3648"/>
                  </a:lnTo>
                  <a:lnTo>
                    <a:pt x="3743" y="3762"/>
                  </a:lnTo>
                  <a:lnTo>
                    <a:pt x="3798" y="3882"/>
                  </a:lnTo>
                  <a:lnTo>
                    <a:pt x="3845" y="4004"/>
                  </a:lnTo>
                  <a:lnTo>
                    <a:pt x="3885" y="4132"/>
                  </a:lnTo>
                  <a:lnTo>
                    <a:pt x="3916" y="4262"/>
                  </a:lnTo>
                  <a:lnTo>
                    <a:pt x="3937" y="4396"/>
                  </a:lnTo>
                  <a:lnTo>
                    <a:pt x="3949" y="4533"/>
                  </a:lnTo>
                  <a:lnTo>
                    <a:pt x="0" y="4533"/>
                  </a:lnTo>
                  <a:lnTo>
                    <a:pt x="13" y="4396"/>
                  </a:lnTo>
                  <a:lnTo>
                    <a:pt x="36" y="4262"/>
                  </a:lnTo>
                  <a:lnTo>
                    <a:pt x="67" y="4132"/>
                  </a:lnTo>
                  <a:lnTo>
                    <a:pt x="105" y="4004"/>
                  </a:lnTo>
                  <a:lnTo>
                    <a:pt x="154" y="3882"/>
                  </a:lnTo>
                  <a:lnTo>
                    <a:pt x="209" y="3762"/>
                  </a:lnTo>
                  <a:lnTo>
                    <a:pt x="272" y="3648"/>
                  </a:lnTo>
                  <a:lnTo>
                    <a:pt x="341" y="3536"/>
                  </a:lnTo>
                  <a:lnTo>
                    <a:pt x="418" y="3432"/>
                  </a:lnTo>
                  <a:lnTo>
                    <a:pt x="502" y="3333"/>
                  </a:lnTo>
                  <a:lnTo>
                    <a:pt x="593" y="3238"/>
                  </a:lnTo>
                  <a:lnTo>
                    <a:pt x="688" y="3151"/>
                  </a:lnTo>
                  <a:lnTo>
                    <a:pt x="790" y="3069"/>
                  </a:lnTo>
                  <a:lnTo>
                    <a:pt x="896" y="2994"/>
                  </a:lnTo>
                  <a:lnTo>
                    <a:pt x="1007" y="2927"/>
                  </a:lnTo>
                  <a:lnTo>
                    <a:pt x="1124" y="2865"/>
                  </a:lnTo>
                  <a:lnTo>
                    <a:pt x="1245" y="2814"/>
                  </a:lnTo>
                  <a:lnTo>
                    <a:pt x="1369" y="2768"/>
                  </a:lnTo>
                  <a:lnTo>
                    <a:pt x="1498" y="2731"/>
                  </a:lnTo>
                  <a:lnTo>
                    <a:pt x="1629" y="2704"/>
                  </a:lnTo>
                  <a:lnTo>
                    <a:pt x="1629" y="2207"/>
                  </a:lnTo>
                  <a:lnTo>
                    <a:pt x="1634" y="2152"/>
                  </a:lnTo>
                  <a:lnTo>
                    <a:pt x="1647" y="2099"/>
                  </a:lnTo>
                  <a:lnTo>
                    <a:pt x="1666" y="2051"/>
                  </a:lnTo>
                  <a:lnTo>
                    <a:pt x="1693" y="2007"/>
                  </a:lnTo>
                  <a:lnTo>
                    <a:pt x="1727" y="1967"/>
                  </a:lnTo>
                  <a:lnTo>
                    <a:pt x="1766" y="1931"/>
                  </a:lnTo>
                  <a:lnTo>
                    <a:pt x="1810" y="1904"/>
                  </a:lnTo>
                  <a:lnTo>
                    <a:pt x="1858" y="1881"/>
                  </a:lnTo>
                  <a:lnTo>
                    <a:pt x="1858" y="118"/>
                  </a:lnTo>
                  <a:lnTo>
                    <a:pt x="1861" y="87"/>
                  </a:lnTo>
                  <a:lnTo>
                    <a:pt x="1874" y="58"/>
                  </a:lnTo>
                  <a:lnTo>
                    <a:pt x="1892" y="34"/>
                  </a:lnTo>
                  <a:lnTo>
                    <a:pt x="1916" y="16"/>
                  </a:lnTo>
                  <a:lnTo>
                    <a:pt x="1943" y="5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013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4034643" y="4231134"/>
              <a:ext cx="109962" cy="30203"/>
            </a:xfrm>
            <a:custGeom>
              <a:avLst/>
              <a:gdLst>
                <a:gd name="T0" fmla="*/ 0 w 1968"/>
                <a:gd name="T1" fmla="*/ 0 h 540"/>
                <a:gd name="T2" fmla="*/ 1968 w 1968"/>
                <a:gd name="T3" fmla="*/ 0 h 540"/>
                <a:gd name="T4" fmla="*/ 1913 w 1968"/>
                <a:gd name="T5" fmla="*/ 79 h 540"/>
                <a:gd name="T6" fmla="*/ 1851 w 1968"/>
                <a:gd name="T7" fmla="*/ 153 h 540"/>
                <a:gd name="T8" fmla="*/ 1785 w 1968"/>
                <a:gd name="T9" fmla="*/ 221 h 540"/>
                <a:gd name="T10" fmla="*/ 1713 w 1968"/>
                <a:gd name="T11" fmla="*/ 284 h 540"/>
                <a:gd name="T12" fmla="*/ 1635 w 1968"/>
                <a:gd name="T13" fmla="*/ 342 h 540"/>
                <a:gd name="T14" fmla="*/ 1553 w 1968"/>
                <a:gd name="T15" fmla="*/ 392 h 540"/>
                <a:gd name="T16" fmla="*/ 1467 w 1968"/>
                <a:gd name="T17" fmla="*/ 436 h 540"/>
                <a:gd name="T18" fmla="*/ 1377 w 1968"/>
                <a:gd name="T19" fmla="*/ 473 h 540"/>
                <a:gd name="T20" fmla="*/ 1283 w 1968"/>
                <a:gd name="T21" fmla="*/ 502 h 540"/>
                <a:gd name="T22" fmla="*/ 1186 w 1968"/>
                <a:gd name="T23" fmla="*/ 524 h 540"/>
                <a:gd name="T24" fmla="*/ 1086 w 1968"/>
                <a:gd name="T25" fmla="*/ 537 h 540"/>
                <a:gd name="T26" fmla="*/ 985 w 1968"/>
                <a:gd name="T27" fmla="*/ 540 h 540"/>
                <a:gd name="T28" fmla="*/ 881 w 1968"/>
                <a:gd name="T29" fmla="*/ 537 h 540"/>
                <a:gd name="T30" fmla="*/ 783 w 1968"/>
                <a:gd name="T31" fmla="*/ 524 h 540"/>
                <a:gd name="T32" fmla="*/ 686 w 1968"/>
                <a:gd name="T33" fmla="*/ 502 h 540"/>
                <a:gd name="T34" fmla="*/ 591 w 1968"/>
                <a:gd name="T35" fmla="*/ 473 h 540"/>
                <a:gd name="T36" fmla="*/ 502 w 1968"/>
                <a:gd name="T37" fmla="*/ 436 h 540"/>
                <a:gd name="T38" fmla="*/ 415 w 1968"/>
                <a:gd name="T39" fmla="*/ 392 h 540"/>
                <a:gd name="T40" fmla="*/ 333 w 1968"/>
                <a:gd name="T41" fmla="*/ 342 h 540"/>
                <a:gd name="T42" fmla="*/ 255 w 1968"/>
                <a:gd name="T43" fmla="*/ 284 h 540"/>
                <a:gd name="T44" fmla="*/ 184 w 1968"/>
                <a:gd name="T45" fmla="*/ 221 h 540"/>
                <a:gd name="T46" fmla="*/ 116 w 1968"/>
                <a:gd name="T47" fmla="*/ 153 h 540"/>
                <a:gd name="T48" fmla="*/ 55 w 1968"/>
                <a:gd name="T49" fmla="*/ 79 h 540"/>
                <a:gd name="T50" fmla="*/ 0 w 1968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8" h="540">
                  <a:moveTo>
                    <a:pt x="0" y="0"/>
                  </a:moveTo>
                  <a:lnTo>
                    <a:pt x="1968" y="0"/>
                  </a:lnTo>
                  <a:lnTo>
                    <a:pt x="1913" y="79"/>
                  </a:lnTo>
                  <a:lnTo>
                    <a:pt x="1851" y="153"/>
                  </a:lnTo>
                  <a:lnTo>
                    <a:pt x="1785" y="221"/>
                  </a:lnTo>
                  <a:lnTo>
                    <a:pt x="1713" y="284"/>
                  </a:lnTo>
                  <a:lnTo>
                    <a:pt x="1635" y="342"/>
                  </a:lnTo>
                  <a:lnTo>
                    <a:pt x="1553" y="392"/>
                  </a:lnTo>
                  <a:lnTo>
                    <a:pt x="1467" y="436"/>
                  </a:lnTo>
                  <a:lnTo>
                    <a:pt x="1377" y="473"/>
                  </a:lnTo>
                  <a:lnTo>
                    <a:pt x="1283" y="502"/>
                  </a:lnTo>
                  <a:lnTo>
                    <a:pt x="1186" y="524"/>
                  </a:lnTo>
                  <a:lnTo>
                    <a:pt x="1086" y="537"/>
                  </a:lnTo>
                  <a:lnTo>
                    <a:pt x="985" y="540"/>
                  </a:lnTo>
                  <a:lnTo>
                    <a:pt x="881" y="537"/>
                  </a:lnTo>
                  <a:lnTo>
                    <a:pt x="783" y="524"/>
                  </a:lnTo>
                  <a:lnTo>
                    <a:pt x="686" y="502"/>
                  </a:lnTo>
                  <a:lnTo>
                    <a:pt x="591" y="473"/>
                  </a:lnTo>
                  <a:lnTo>
                    <a:pt x="502" y="436"/>
                  </a:lnTo>
                  <a:lnTo>
                    <a:pt x="415" y="392"/>
                  </a:lnTo>
                  <a:lnTo>
                    <a:pt x="333" y="342"/>
                  </a:lnTo>
                  <a:lnTo>
                    <a:pt x="255" y="284"/>
                  </a:lnTo>
                  <a:lnTo>
                    <a:pt x="184" y="221"/>
                  </a:lnTo>
                  <a:lnTo>
                    <a:pt x="116" y="153"/>
                  </a:lnTo>
                  <a:lnTo>
                    <a:pt x="55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013"/>
            </a:p>
          </p:txBody>
        </p:sp>
      </p:grpSp>
      <p:sp>
        <p:nvSpPr>
          <p:cNvPr id="32" name="tv"/>
          <p:cNvSpPr>
            <a:spLocks noEditPoints="1"/>
          </p:cNvSpPr>
          <p:nvPr/>
        </p:nvSpPr>
        <p:spPr bwMode="auto">
          <a:xfrm>
            <a:off x="7189403" y="4769950"/>
            <a:ext cx="694493" cy="571868"/>
          </a:xfrm>
          <a:custGeom>
            <a:avLst/>
            <a:gdLst>
              <a:gd name="T0" fmla="*/ 199 w 3691"/>
              <a:gd name="T1" fmla="*/ 2366 h 3084"/>
              <a:gd name="T2" fmla="*/ 207 w 3691"/>
              <a:gd name="T3" fmla="*/ 2382 h 3084"/>
              <a:gd name="T4" fmla="*/ 3472 w 3691"/>
              <a:gd name="T5" fmla="*/ 2384 h 3084"/>
              <a:gd name="T6" fmla="*/ 3489 w 3691"/>
              <a:gd name="T7" fmla="*/ 2376 h 3084"/>
              <a:gd name="T8" fmla="*/ 3491 w 3691"/>
              <a:gd name="T9" fmla="*/ 200 h 3084"/>
              <a:gd name="T10" fmla="*/ 199 w 3691"/>
              <a:gd name="T11" fmla="*/ 0 h 3084"/>
              <a:gd name="T12" fmla="*/ 3491 w 3691"/>
              <a:gd name="T13" fmla="*/ 6 h 3084"/>
              <a:gd name="T14" fmla="*/ 3564 w 3691"/>
              <a:gd name="T15" fmla="*/ 25 h 3084"/>
              <a:gd name="T16" fmla="*/ 3625 w 3691"/>
              <a:gd name="T17" fmla="*/ 67 h 3084"/>
              <a:gd name="T18" fmla="*/ 3669 w 3691"/>
              <a:gd name="T19" fmla="*/ 128 h 3084"/>
              <a:gd name="T20" fmla="*/ 3691 w 3691"/>
              <a:gd name="T21" fmla="*/ 200 h 3084"/>
              <a:gd name="T22" fmla="*/ 3689 w 3691"/>
              <a:gd name="T23" fmla="*/ 2395 h 3084"/>
              <a:gd name="T24" fmla="*/ 3673 w 3691"/>
              <a:gd name="T25" fmla="*/ 2449 h 3084"/>
              <a:gd name="T26" fmla="*/ 3642 w 3691"/>
              <a:gd name="T27" fmla="*/ 2503 h 3084"/>
              <a:gd name="T28" fmla="*/ 3596 w 3691"/>
              <a:gd name="T29" fmla="*/ 2548 h 3084"/>
              <a:gd name="T30" fmla="*/ 3539 w 3691"/>
              <a:gd name="T31" fmla="*/ 2575 h 3084"/>
              <a:gd name="T32" fmla="*/ 3472 w 3691"/>
              <a:gd name="T33" fmla="*/ 2584 h 3084"/>
              <a:gd name="T34" fmla="*/ 2284 w 3691"/>
              <a:gd name="T35" fmla="*/ 2885 h 3084"/>
              <a:gd name="T36" fmla="*/ 2534 w 3691"/>
              <a:gd name="T37" fmla="*/ 2887 h 3084"/>
              <a:gd name="T38" fmla="*/ 2573 w 3691"/>
              <a:gd name="T39" fmla="*/ 2906 h 3084"/>
              <a:gd name="T40" fmla="*/ 2601 w 3691"/>
              <a:gd name="T41" fmla="*/ 2940 h 3084"/>
              <a:gd name="T42" fmla="*/ 2611 w 3691"/>
              <a:gd name="T43" fmla="*/ 2984 h 3084"/>
              <a:gd name="T44" fmla="*/ 2601 w 3691"/>
              <a:gd name="T45" fmla="*/ 3029 h 3084"/>
              <a:gd name="T46" fmla="*/ 2573 w 3691"/>
              <a:gd name="T47" fmla="*/ 3062 h 3084"/>
              <a:gd name="T48" fmla="*/ 2534 w 3691"/>
              <a:gd name="T49" fmla="*/ 3081 h 3084"/>
              <a:gd name="T50" fmla="*/ 1179 w 3691"/>
              <a:gd name="T51" fmla="*/ 3084 h 3084"/>
              <a:gd name="T52" fmla="*/ 1135 w 3691"/>
              <a:gd name="T53" fmla="*/ 3074 h 3084"/>
              <a:gd name="T54" fmla="*/ 1101 w 3691"/>
              <a:gd name="T55" fmla="*/ 3047 h 3084"/>
              <a:gd name="T56" fmla="*/ 1082 w 3691"/>
              <a:gd name="T57" fmla="*/ 3007 h 3084"/>
              <a:gd name="T58" fmla="*/ 1082 w 3691"/>
              <a:gd name="T59" fmla="*/ 2961 h 3084"/>
              <a:gd name="T60" fmla="*/ 1101 w 3691"/>
              <a:gd name="T61" fmla="*/ 2922 h 3084"/>
              <a:gd name="T62" fmla="*/ 1135 w 3691"/>
              <a:gd name="T63" fmla="*/ 2895 h 3084"/>
              <a:gd name="T64" fmla="*/ 1179 w 3691"/>
              <a:gd name="T65" fmla="*/ 2885 h 3084"/>
              <a:gd name="T66" fmla="*/ 1405 w 3691"/>
              <a:gd name="T67" fmla="*/ 2584 h 3084"/>
              <a:gd name="T68" fmla="*/ 182 w 3691"/>
              <a:gd name="T69" fmla="*/ 2582 h 3084"/>
              <a:gd name="T70" fmla="*/ 120 w 3691"/>
              <a:gd name="T71" fmla="*/ 2564 h 3084"/>
              <a:gd name="T72" fmla="*/ 70 w 3691"/>
              <a:gd name="T73" fmla="*/ 2528 h 3084"/>
              <a:gd name="T74" fmla="*/ 29 w 3691"/>
              <a:gd name="T75" fmla="*/ 2474 h 3084"/>
              <a:gd name="T76" fmla="*/ 8 w 3691"/>
              <a:gd name="T77" fmla="*/ 2424 h 3084"/>
              <a:gd name="T78" fmla="*/ 0 w 3691"/>
              <a:gd name="T79" fmla="*/ 2366 h 3084"/>
              <a:gd name="T80" fmla="*/ 7 w 3691"/>
              <a:gd name="T81" fmla="*/ 168 h 3084"/>
              <a:gd name="T82" fmla="*/ 34 w 3691"/>
              <a:gd name="T83" fmla="*/ 106 h 3084"/>
              <a:gd name="T84" fmla="*/ 76 w 3691"/>
              <a:gd name="T85" fmla="*/ 56 h 3084"/>
              <a:gd name="T86" fmla="*/ 133 w 3691"/>
              <a:gd name="T87" fmla="*/ 21 h 3084"/>
              <a:gd name="T88" fmla="*/ 199 w 3691"/>
              <a:gd name="T89" fmla="*/ 6 h 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91" h="3084">
                <a:moveTo>
                  <a:pt x="199" y="200"/>
                </a:moveTo>
                <a:lnTo>
                  <a:pt x="199" y="2366"/>
                </a:lnTo>
                <a:lnTo>
                  <a:pt x="200" y="2376"/>
                </a:lnTo>
                <a:lnTo>
                  <a:pt x="207" y="2382"/>
                </a:lnTo>
                <a:lnTo>
                  <a:pt x="217" y="2384"/>
                </a:lnTo>
                <a:lnTo>
                  <a:pt x="3472" y="2384"/>
                </a:lnTo>
                <a:lnTo>
                  <a:pt x="3483" y="2382"/>
                </a:lnTo>
                <a:lnTo>
                  <a:pt x="3489" y="2376"/>
                </a:lnTo>
                <a:lnTo>
                  <a:pt x="3491" y="2366"/>
                </a:lnTo>
                <a:lnTo>
                  <a:pt x="3491" y="200"/>
                </a:lnTo>
                <a:lnTo>
                  <a:pt x="199" y="200"/>
                </a:lnTo>
                <a:close/>
                <a:moveTo>
                  <a:pt x="199" y="0"/>
                </a:moveTo>
                <a:lnTo>
                  <a:pt x="3491" y="0"/>
                </a:lnTo>
                <a:lnTo>
                  <a:pt x="3491" y="6"/>
                </a:lnTo>
                <a:lnTo>
                  <a:pt x="3528" y="12"/>
                </a:lnTo>
                <a:lnTo>
                  <a:pt x="3564" y="25"/>
                </a:lnTo>
                <a:lnTo>
                  <a:pt x="3596" y="44"/>
                </a:lnTo>
                <a:lnTo>
                  <a:pt x="3625" y="67"/>
                </a:lnTo>
                <a:lnTo>
                  <a:pt x="3650" y="96"/>
                </a:lnTo>
                <a:lnTo>
                  <a:pt x="3669" y="128"/>
                </a:lnTo>
                <a:lnTo>
                  <a:pt x="3683" y="163"/>
                </a:lnTo>
                <a:lnTo>
                  <a:pt x="3691" y="200"/>
                </a:lnTo>
                <a:lnTo>
                  <a:pt x="3691" y="2366"/>
                </a:lnTo>
                <a:lnTo>
                  <a:pt x="3689" y="2395"/>
                </a:lnTo>
                <a:lnTo>
                  <a:pt x="3682" y="2422"/>
                </a:lnTo>
                <a:lnTo>
                  <a:pt x="3673" y="2449"/>
                </a:lnTo>
                <a:lnTo>
                  <a:pt x="3661" y="2474"/>
                </a:lnTo>
                <a:lnTo>
                  <a:pt x="3642" y="2503"/>
                </a:lnTo>
                <a:lnTo>
                  <a:pt x="3620" y="2528"/>
                </a:lnTo>
                <a:lnTo>
                  <a:pt x="3596" y="2548"/>
                </a:lnTo>
                <a:lnTo>
                  <a:pt x="3569" y="2564"/>
                </a:lnTo>
                <a:lnTo>
                  <a:pt x="3539" y="2575"/>
                </a:lnTo>
                <a:lnTo>
                  <a:pt x="3508" y="2582"/>
                </a:lnTo>
                <a:lnTo>
                  <a:pt x="3472" y="2584"/>
                </a:lnTo>
                <a:lnTo>
                  <a:pt x="2284" y="2584"/>
                </a:lnTo>
                <a:lnTo>
                  <a:pt x="2284" y="2885"/>
                </a:lnTo>
                <a:lnTo>
                  <a:pt x="2510" y="2885"/>
                </a:lnTo>
                <a:lnTo>
                  <a:pt x="2534" y="2887"/>
                </a:lnTo>
                <a:lnTo>
                  <a:pt x="2554" y="2895"/>
                </a:lnTo>
                <a:lnTo>
                  <a:pt x="2573" y="2906"/>
                </a:lnTo>
                <a:lnTo>
                  <a:pt x="2589" y="2922"/>
                </a:lnTo>
                <a:lnTo>
                  <a:pt x="2601" y="2940"/>
                </a:lnTo>
                <a:lnTo>
                  <a:pt x="2608" y="2961"/>
                </a:lnTo>
                <a:lnTo>
                  <a:pt x="2611" y="2984"/>
                </a:lnTo>
                <a:lnTo>
                  <a:pt x="2608" y="3007"/>
                </a:lnTo>
                <a:lnTo>
                  <a:pt x="2601" y="3029"/>
                </a:lnTo>
                <a:lnTo>
                  <a:pt x="2589" y="3047"/>
                </a:lnTo>
                <a:lnTo>
                  <a:pt x="2573" y="3062"/>
                </a:lnTo>
                <a:lnTo>
                  <a:pt x="2554" y="3074"/>
                </a:lnTo>
                <a:lnTo>
                  <a:pt x="2534" y="3081"/>
                </a:lnTo>
                <a:lnTo>
                  <a:pt x="2510" y="3084"/>
                </a:lnTo>
                <a:lnTo>
                  <a:pt x="1179" y="3084"/>
                </a:lnTo>
                <a:lnTo>
                  <a:pt x="1156" y="3081"/>
                </a:lnTo>
                <a:lnTo>
                  <a:pt x="1135" y="3074"/>
                </a:lnTo>
                <a:lnTo>
                  <a:pt x="1117" y="3062"/>
                </a:lnTo>
                <a:lnTo>
                  <a:pt x="1101" y="3047"/>
                </a:lnTo>
                <a:lnTo>
                  <a:pt x="1090" y="3029"/>
                </a:lnTo>
                <a:lnTo>
                  <a:pt x="1082" y="3007"/>
                </a:lnTo>
                <a:lnTo>
                  <a:pt x="1080" y="2984"/>
                </a:lnTo>
                <a:lnTo>
                  <a:pt x="1082" y="2961"/>
                </a:lnTo>
                <a:lnTo>
                  <a:pt x="1090" y="2940"/>
                </a:lnTo>
                <a:lnTo>
                  <a:pt x="1101" y="2922"/>
                </a:lnTo>
                <a:lnTo>
                  <a:pt x="1117" y="2906"/>
                </a:lnTo>
                <a:lnTo>
                  <a:pt x="1135" y="2895"/>
                </a:lnTo>
                <a:lnTo>
                  <a:pt x="1156" y="2887"/>
                </a:lnTo>
                <a:lnTo>
                  <a:pt x="1179" y="2885"/>
                </a:lnTo>
                <a:lnTo>
                  <a:pt x="1405" y="2885"/>
                </a:lnTo>
                <a:lnTo>
                  <a:pt x="1405" y="2584"/>
                </a:lnTo>
                <a:lnTo>
                  <a:pt x="217" y="2584"/>
                </a:lnTo>
                <a:lnTo>
                  <a:pt x="182" y="2582"/>
                </a:lnTo>
                <a:lnTo>
                  <a:pt x="149" y="2575"/>
                </a:lnTo>
                <a:lnTo>
                  <a:pt x="120" y="2564"/>
                </a:lnTo>
                <a:lnTo>
                  <a:pt x="93" y="2548"/>
                </a:lnTo>
                <a:lnTo>
                  <a:pt x="70" y="2528"/>
                </a:lnTo>
                <a:lnTo>
                  <a:pt x="48" y="2503"/>
                </a:lnTo>
                <a:lnTo>
                  <a:pt x="29" y="2474"/>
                </a:lnTo>
                <a:lnTo>
                  <a:pt x="17" y="2450"/>
                </a:lnTo>
                <a:lnTo>
                  <a:pt x="8" y="2424"/>
                </a:lnTo>
                <a:lnTo>
                  <a:pt x="2" y="2397"/>
                </a:lnTo>
                <a:lnTo>
                  <a:pt x="0" y="2366"/>
                </a:lnTo>
                <a:lnTo>
                  <a:pt x="0" y="200"/>
                </a:lnTo>
                <a:lnTo>
                  <a:pt x="7" y="168"/>
                </a:lnTo>
                <a:lnTo>
                  <a:pt x="18" y="135"/>
                </a:lnTo>
                <a:lnTo>
                  <a:pt x="34" y="106"/>
                </a:lnTo>
                <a:lnTo>
                  <a:pt x="53" y="80"/>
                </a:lnTo>
                <a:lnTo>
                  <a:pt x="76" y="56"/>
                </a:lnTo>
                <a:lnTo>
                  <a:pt x="102" y="37"/>
                </a:lnTo>
                <a:lnTo>
                  <a:pt x="133" y="21"/>
                </a:lnTo>
                <a:lnTo>
                  <a:pt x="164" y="11"/>
                </a:lnTo>
                <a:lnTo>
                  <a:pt x="199" y="6"/>
                </a:lnTo>
                <a:lnTo>
                  <a:pt x="1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zh-TW" altLang="en-US" sz="1013"/>
          </a:p>
        </p:txBody>
      </p:sp>
      <p:sp>
        <p:nvSpPr>
          <p:cNvPr id="33" name="Freeform 76"/>
          <p:cNvSpPr>
            <a:spLocks/>
          </p:cNvSpPr>
          <p:nvPr/>
        </p:nvSpPr>
        <p:spPr bwMode="auto">
          <a:xfrm>
            <a:off x="4056108" y="5015218"/>
            <a:ext cx="344638" cy="302213"/>
          </a:xfrm>
          <a:custGeom>
            <a:avLst/>
            <a:gdLst>
              <a:gd name="T0" fmla="*/ 445 w 1852"/>
              <a:gd name="T1" fmla="*/ 17 h 1677"/>
              <a:gd name="T2" fmla="*/ 477 w 1852"/>
              <a:gd name="T3" fmla="*/ 75 h 1677"/>
              <a:gd name="T4" fmla="*/ 497 w 1852"/>
              <a:gd name="T5" fmla="*/ 162 h 1677"/>
              <a:gd name="T6" fmla="*/ 518 w 1852"/>
              <a:gd name="T7" fmla="*/ 263 h 1677"/>
              <a:gd name="T8" fmla="*/ 545 w 1852"/>
              <a:gd name="T9" fmla="*/ 367 h 1677"/>
              <a:gd name="T10" fmla="*/ 588 w 1852"/>
              <a:gd name="T11" fmla="*/ 459 h 1677"/>
              <a:gd name="T12" fmla="*/ 655 w 1852"/>
              <a:gd name="T13" fmla="*/ 526 h 1677"/>
              <a:gd name="T14" fmla="*/ 755 w 1852"/>
              <a:gd name="T15" fmla="*/ 554 h 1677"/>
              <a:gd name="T16" fmla="*/ 897 w 1852"/>
              <a:gd name="T17" fmla="*/ 509 h 1677"/>
              <a:gd name="T18" fmla="*/ 1021 w 1852"/>
              <a:gd name="T19" fmla="*/ 306 h 1677"/>
              <a:gd name="T20" fmla="*/ 1157 w 1852"/>
              <a:gd name="T21" fmla="*/ 126 h 1677"/>
              <a:gd name="T22" fmla="*/ 1299 w 1852"/>
              <a:gd name="T23" fmla="*/ 46 h 1677"/>
              <a:gd name="T24" fmla="*/ 1446 w 1852"/>
              <a:gd name="T25" fmla="*/ 61 h 1677"/>
              <a:gd name="T26" fmla="*/ 1592 w 1852"/>
              <a:gd name="T27" fmla="*/ 163 h 1677"/>
              <a:gd name="T28" fmla="*/ 1732 w 1852"/>
              <a:gd name="T29" fmla="*/ 344 h 1677"/>
              <a:gd name="T30" fmla="*/ 1820 w 1852"/>
              <a:gd name="T31" fmla="*/ 540 h 1677"/>
              <a:gd name="T32" fmla="*/ 1851 w 1852"/>
              <a:gd name="T33" fmla="*/ 666 h 1677"/>
              <a:gd name="T34" fmla="*/ 1843 w 1852"/>
              <a:gd name="T35" fmla="*/ 736 h 1677"/>
              <a:gd name="T36" fmla="*/ 1802 w 1852"/>
              <a:gd name="T37" fmla="*/ 761 h 1677"/>
              <a:gd name="T38" fmla="*/ 1735 w 1852"/>
              <a:gd name="T39" fmla="*/ 753 h 1677"/>
              <a:gd name="T40" fmla="*/ 1649 w 1852"/>
              <a:gd name="T41" fmla="*/ 727 h 1677"/>
              <a:gd name="T42" fmla="*/ 1551 w 1852"/>
              <a:gd name="T43" fmla="*/ 694 h 1677"/>
              <a:gd name="T44" fmla="*/ 1447 w 1852"/>
              <a:gd name="T45" fmla="*/ 666 h 1677"/>
              <a:gd name="T46" fmla="*/ 1346 w 1852"/>
              <a:gd name="T47" fmla="*/ 658 h 1677"/>
              <a:gd name="T48" fmla="*/ 1254 w 1852"/>
              <a:gd name="T49" fmla="*/ 680 h 1677"/>
              <a:gd name="T50" fmla="*/ 1176 w 1852"/>
              <a:gd name="T51" fmla="*/ 747 h 1677"/>
              <a:gd name="T52" fmla="*/ 1119 w 1852"/>
              <a:gd name="T53" fmla="*/ 854 h 1677"/>
              <a:gd name="T54" fmla="*/ 1168 w 1852"/>
              <a:gd name="T55" fmla="*/ 955 h 1677"/>
              <a:gd name="T56" fmla="*/ 1316 w 1852"/>
              <a:gd name="T57" fmla="*/ 1171 h 1677"/>
              <a:gd name="T58" fmla="*/ 1376 w 1852"/>
              <a:gd name="T59" fmla="*/ 1349 h 1677"/>
              <a:gd name="T60" fmla="*/ 1355 w 1852"/>
              <a:gd name="T61" fmla="*/ 1490 h 1677"/>
              <a:gd name="T62" fmla="*/ 1261 w 1852"/>
              <a:gd name="T63" fmla="*/ 1591 h 1677"/>
              <a:gd name="T64" fmla="*/ 1100 w 1852"/>
              <a:gd name="T65" fmla="*/ 1653 h 1677"/>
              <a:gd name="T66" fmla="*/ 880 w 1852"/>
              <a:gd name="T67" fmla="*/ 1677 h 1677"/>
              <a:gd name="T68" fmla="*/ 648 w 1852"/>
              <a:gd name="T69" fmla="*/ 1648 h 1677"/>
              <a:gd name="T70" fmla="*/ 517 w 1852"/>
              <a:gd name="T71" fmla="*/ 1605 h 1677"/>
              <a:gd name="T72" fmla="*/ 474 w 1852"/>
              <a:gd name="T73" fmla="*/ 1553 h 1677"/>
              <a:gd name="T74" fmla="*/ 495 w 1852"/>
              <a:gd name="T75" fmla="*/ 1496 h 1677"/>
              <a:gd name="T76" fmla="*/ 561 w 1852"/>
              <a:gd name="T77" fmla="*/ 1431 h 1677"/>
              <a:gd name="T78" fmla="*/ 649 w 1852"/>
              <a:gd name="T79" fmla="*/ 1358 h 1677"/>
              <a:gd name="T80" fmla="*/ 737 w 1852"/>
              <a:gd name="T81" fmla="*/ 1275 h 1677"/>
              <a:gd name="T82" fmla="*/ 803 w 1852"/>
              <a:gd name="T83" fmla="*/ 1185 h 1677"/>
              <a:gd name="T84" fmla="*/ 826 w 1852"/>
              <a:gd name="T85" fmla="*/ 1084 h 1677"/>
              <a:gd name="T86" fmla="*/ 783 w 1852"/>
              <a:gd name="T87" fmla="*/ 973 h 1677"/>
              <a:gd name="T88" fmla="*/ 689 w 1852"/>
              <a:gd name="T89" fmla="*/ 874 h 1677"/>
              <a:gd name="T90" fmla="*/ 413 w 1852"/>
              <a:gd name="T91" fmla="*/ 903 h 1677"/>
              <a:gd name="T92" fmla="*/ 210 w 1852"/>
              <a:gd name="T93" fmla="*/ 880 h 1677"/>
              <a:gd name="T94" fmla="*/ 76 w 1852"/>
              <a:gd name="T95" fmla="*/ 811 h 1677"/>
              <a:gd name="T96" fmla="*/ 9 w 1852"/>
              <a:gd name="T97" fmla="*/ 701 h 1677"/>
              <a:gd name="T98" fmla="*/ 6 w 1852"/>
              <a:gd name="T99" fmla="*/ 555 h 1677"/>
              <a:gd name="T100" fmla="*/ 64 w 1852"/>
              <a:gd name="T101" fmla="*/ 378 h 1677"/>
              <a:gd name="T102" fmla="*/ 182 w 1852"/>
              <a:gd name="T103" fmla="*/ 186 h 1677"/>
              <a:gd name="T104" fmla="*/ 301 w 1852"/>
              <a:gd name="T105" fmla="*/ 59 h 1677"/>
              <a:gd name="T106" fmla="*/ 382 w 1852"/>
              <a:gd name="T107" fmla="*/ 5 h 1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52" h="1677">
                <a:moveTo>
                  <a:pt x="412" y="0"/>
                </a:moveTo>
                <a:lnTo>
                  <a:pt x="425" y="2"/>
                </a:lnTo>
                <a:lnTo>
                  <a:pt x="436" y="9"/>
                </a:lnTo>
                <a:lnTo>
                  <a:pt x="445" y="17"/>
                </a:lnTo>
                <a:lnTo>
                  <a:pt x="455" y="29"/>
                </a:lnTo>
                <a:lnTo>
                  <a:pt x="463" y="42"/>
                </a:lnTo>
                <a:lnTo>
                  <a:pt x="470" y="58"/>
                </a:lnTo>
                <a:lnTo>
                  <a:pt x="477" y="75"/>
                </a:lnTo>
                <a:lnTo>
                  <a:pt x="482" y="95"/>
                </a:lnTo>
                <a:lnTo>
                  <a:pt x="488" y="116"/>
                </a:lnTo>
                <a:lnTo>
                  <a:pt x="493" y="139"/>
                </a:lnTo>
                <a:lnTo>
                  <a:pt x="497" y="162"/>
                </a:lnTo>
                <a:lnTo>
                  <a:pt x="503" y="186"/>
                </a:lnTo>
                <a:lnTo>
                  <a:pt x="507" y="212"/>
                </a:lnTo>
                <a:lnTo>
                  <a:pt x="512" y="237"/>
                </a:lnTo>
                <a:lnTo>
                  <a:pt x="518" y="263"/>
                </a:lnTo>
                <a:lnTo>
                  <a:pt x="523" y="289"/>
                </a:lnTo>
                <a:lnTo>
                  <a:pt x="530" y="316"/>
                </a:lnTo>
                <a:lnTo>
                  <a:pt x="537" y="342"/>
                </a:lnTo>
                <a:lnTo>
                  <a:pt x="545" y="367"/>
                </a:lnTo>
                <a:lnTo>
                  <a:pt x="555" y="391"/>
                </a:lnTo>
                <a:lnTo>
                  <a:pt x="564" y="415"/>
                </a:lnTo>
                <a:lnTo>
                  <a:pt x="576" y="437"/>
                </a:lnTo>
                <a:lnTo>
                  <a:pt x="588" y="459"/>
                </a:lnTo>
                <a:lnTo>
                  <a:pt x="602" y="478"/>
                </a:lnTo>
                <a:lnTo>
                  <a:pt x="618" y="496"/>
                </a:lnTo>
                <a:lnTo>
                  <a:pt x="636" y="511"/>
                </a:lnTo>
                <a:lnTo>
                  <a:pt x="655" y="526"/>
                </a:lnTo>
                <a:lnTo>
                  <a:pt x="677" y="537"/>
                </a:lnTo>
                <a:lnTo>
                  <a:pt x="700" y="546"/>
                </a:lnTo>
                <a:lnTo>
                  <a:pt x="726" y="551"/>
                </a:lnTo>
                <a:lnTo>
                  <a:pt x="755" y="554"/>
                </a:lnTo>
                <a:lnTo>
                  <a:pt x="787" y="535"/>
                </a:lnTo>
                <a:lnTo>
                  <a:pt x="822" y="522"/>
                </a:lnTo>
                <a:lnTo>
                  <a:pt x="858" y="512"/>
                </a:lnTo>
                <a:lnTo>
                  <a:pt x="897" y="509"/>
                </a:lnTo>
                <a:lnTo>
                  <a:pt x="928" y="511"/>
                </a:lnTo>
                <a:lnTo>
                  <a:pt x="958" y="436"/>
                </a:lnTo>
                <a:lnTo>
                  <a:pt x="989" y="368"/>
                </a:lnTo>
                <a:lnTo>
                  <a:pt x="1021" y="306"/>
                </a:lnTo>
                <a:lnTo>
                  <a:pt x="1054" y="252"/>
                </a:lnTo>
                <a:lnTo>
                  <a:pt x="1087" y="202"/>
                </a:lnTo>
                <a:lnTo>
                  <a:pt x="1121" y="162"/>
                </a:lnTo>
                <a:lnTo>
                  <a:pt x="1157" y="126"/>
                </a:lnTo>
                <a:lnTo>
                  <a:pt x="1191" y="97"/>
                </a:lnTo>
                <a:lnTo>
                  <a:pt x="1227" y="74"/>
                </a:lnTo>
                <a:lnTo>
                  <a:pt x="1262" y="57"/>
                </a:lnTo>
                <a:lnTo>
                  <a:pt x="1299" y="46"/>
                </a:lnTo>
                <a:lnTo>
                  <a:pt x="1336" y="42"/>
                </a:lnTo>
                <a:lnTo>
                  <a:pt x="1373" y="42"/>
                </a:lnTo>
                <a:lnTo>
                  <a:pt x="1409" y="50"/>
                </a:lnTo>
                <a:lnTo>
                  <a:pt x="1446" y="61"/>
                </a:lnTo>
                <a:lnTo>
                  <a:pt x="1483" y="79"/>
                </a:lnTo>
                <a:lnTo>
                  <a:pt x="1520" y="102"/>
                </a:lnTo>
                <a:lnTo>
                  <a:pt x="1556" y="129"/>
                </a:lnTo>
                <a:lnTo>
                  <a:pt x="1592" y="163"/>
                </a:lnTo>
                <a:lnTo>
                  <a:pt x="1628" y="200"/>
                </a:lnTo>
                <a:lnTo>
                  <a:pt x="1663" y="243"/>
                </a:lnTo>
                <a:lnTo>
                  <a:pt x="1698" y="291"/>
                </a:lnTo>
                <a:lnTo>
                  <a:pt x="1732" y="344"/>
                </a:lnTo>
                <a:lnTo>
                  <a:pt x="1766" y="400"/>
                </a:lnTo>
                <a:lnTo>
                  <a:pt x="1788" y="452"/>
                </a:lnTo>
                <a:lnTo>
                  <a:pt x="1805" y="498"/>
                </a:lnTo>
                <a:lnTo>
                  <a:pt x="1820" y="540"/>
                </a:lnTo>
                <a:lnTo>
                  <a:pt x="1832" y="577"/>
                </a:lnTo>
                <a:lnTo>
                  <a:pt x="1842" y="611"/>
                </a:lnTo>
                <a:lnTo>
                  <a:pt x="1848" y="641"/>
                </a:lnTo>
                <a:lnTo>
                  <a:pt x="1851" y="666"/>
                </a:lnTo>
                <a:lnTo>
                  <a:pt x="1852" y="688"/>
                </a:lnTo>
                <a:lnTo>
                  <a:pt x="1851" y="707"/>
                </a:lnTo>
                <a:lnTo>
                  <a:pt x="1848" y="723"/>
                </a:lnTo>
                <a:lnTo>
                  <a:pt x="1843" y="736"/>
                </a:lnTo>
                <a:lnTo>
                  <a:pt x="1836" y="746"/>
                </a:lnTo>
                <a:lnTo>
                  <a:pt x="1826" y="753"/>
                </a:lnTo>
                <a:lnTo>
                  <a:pt x="1815" y="757"/>
                </a:lnTo>
                <a:lnTo>
                  <a:pt x="1802" y="761"/>
                </a:lnTo>
                <a:lnTo>
                  <a:pt x="1788" y="762"/>
                </a:lnTo>
                <a:lnTo>
                  <a:pt x="1771" y="760"/>
                </a:lnTo>
                <a:lnTo>
                  <a:pt x="1754" y="757"/>
                </a:lnTo>
                <a:lnTo>
                  <a:pt x="1735" y="753"/>
                </a:lnTo>
                <a:lnTo>
                  <a:pt x="1715" y="748"/>
                </a:lnTo>
                <a:lnTo>
                  <a:pt x="1694" y="742"/>
                </a:lnTo>
                <a:lnTo>
                  <a:pt x="1672" y="734"/>
                </a:lnTo>
                <a:lnTo>
                  <a:pt x="1649" y="727"/>
                </a:lnTo>
                <a:lnTo>
                  <a:pt x="1625" y="719"/>
                </a:lnTo>
                <a:lnTo>
                  <a:pt x="1601" y="710"/>
                </a:lnTo>
                <a:lnTo>
                  <a:pt x="1576" y="702"/>
                </a:lnTo>
                <a:lnTo>
                  <a:pt x="1551" y="694"/>
                </a:lnTo>
                <a:lnTo>
                  <a:pt x="1525" y="685"/>
                </a:lnTo>
                <a:lnTo>
                  <a:pt x="1499" y="678"/>
                </a:lnTo>
                <a:lnTo>
                  <a:pt x="1473" y="672"/>
                </a:lnTo>
                <a:lnTo>
                  <a:pt x="1447" y="666"/>
                </a:lnTo>
                <a:lnTo>
                  <a:pt x="1421" y="662"/>
                </a:lnTo>
                <a:lnTo>
                  <a:pt x="1396" y="659"/>
                </a:lnTo>
                <a:lnTo>
                  <a:pt x="1370" y="657"/>
                </a:lnTo>
                <a:lnTo>
                  <a:pt x="1346" y="658"/>
                </a:lnTo>
                <a:lnTo>
                  <a:pt x="1322" y="660"/>
                </a:lnTo>
                <a:lnTo>
                  <a:pt x="1298" y="664"/>
                </a:lnTo>
                <a:lnTo>
                  <a:pt x="1275" y="671"/>
                </a:lnTo>
                <a:lnTo>
                  <a:pt x="1254" y="680"/>
                </a:lnTo>
                <a:lnTo>
                  <a:pt x="1232" y="693"/>
                </a:lnTo>
                <a:lnTo>
                  <a:pt x="1213" y="707"/>
                </a:lnTo>
                <a:lnTo>
                  <a:pt x="1193" y="726"/>
                </a:lnTo>
                <a:lnTo>
                  <a:pt x="1176" y="747"/>
                </a:lnTo>
                <a:lnTo>
                  <a:pt x="1160" y="772"/>
                </a:lnTo>
                <a:lnTo>
                  <a:pt x="1146" y="800"/>
                </a:lnTo>
                <a:lnTo>
                  <a:pt x="1133" y="829"/>
                </a:lnTo>
                <a:lnTo>
                  <a:pt x="1119" y="854"/>
                </a:lnTo>
                <a:lnTo>
                  <a:pt x="1101" y="879"/>
                </a:lnTo>
                <a:lnTo>
                  <a:pt x="1109" y="887"/>
                </a:lnTo>
                <a:lnTo>
                  <a:pt x="1118" y="896"/>
                </a:lnTo>
                <a:lnTo>
                  <a:pt x="1168" y="955"/>
                </a:lnTo>
                <a:lnTo>
                  <a:pt x="1214" y="1013"/>
                </a:lnTo>
                <a:lnTo>
                  <a:pt x="1254" y="1069"/>
                </a:lnTo>
                <a:lnTo>
                  <a:pt x="1287" y="1121"/>
                </a:lnTo>
                <a:lnTo>
                  <a:pt x="1316" y="1171"/>
                </a:lnTo>
                <a:lnTo>
                  <a:pt x="1339" y="1219"/>
                </a:lnTo>
                <a:lnTo>
                  <a:pt x="1356" y="1265"/>
                </a:lnTo>
                <a:lnTo>
                  <a:pt x="1368" y="1308"/>
                </a:lnTo>
                <a:lnTo>
                  <a:pt x="1376" y="1349"/>
                </a:lnTo>
                <a:lnTo>
                  <a:pt x="1378" y="1388"/>
                </a:lnTo>
                <a:lnTo>
                  <a:pt x="1375" y="1425"/>
                </a:lnTo>
                <a:lnTo>
                  <a:pt x="1367" y="1458"/>
                </a:lnTo>
                <a:lnTo>
                  <a:pt x="1355" y="1490"/>
                </a:lnTo>
                <a:lnTo>
                  <a:pt x="1338" y="1519"/>
                </a:lnTo>
                <a:lnTo>
                  <a:pt x="1316" y="1545"/>
                </a:lnTo>
                <a:lnTo>
                  <a:pt x="1291" y="1569"/>
                </a:lnTo>
                <a:lnTo>
                  <a:pt x="1261" y="1591"/>
                </a:lnTo>
                <a:lnTo>
                  <a:pt x="1227" y="1610"/>
                </a:lnTo>
                <a:lnTo>
                  <a:pt x="1188" y="1627"/>
                </a:lnTo>
                <a:lnTo>
                  <a:pt x="1146" y="1641"/>
                </a:lnTo>
                <a:lnTo>
                  <a:pt x="1100" y="1653"/>
                </a:lnTo>
                <a:lnTo>
                  <a:pt x="1051" y="1662"/>
                </a:lnTo>
                <a:lnTo>
                  <a:pt x="997" y="1670"/>
                </a:lnTo>
                <a:lnTo>
                  <a:pt x="940" y="1674"/>
                </a:lnTo>
                <a:lnTo>
                  <a:pt x="880" y="1677"/>
                </a:lnTo>
                <a:lnTo>
                  <a:pt x="816" y="1676"/>
                </a:lnTo>
                <a:lnTo>
                  <a:pt x="753" y="1668"/>
                </a:lnTo>
                <a:lnTo>
                  <a:pt x="697" y="1658"/>
                </a:lnTo>
                <a:lnTo>
                  <a:pt x="648" y="1648"/>
                </a:lnTo>
                <a:lnTo>
                  <a:pt x="606" y="1637"/>
                </a:lnTo>
                <a:lnTo>
                  <a:pt x="571" y="1627"/>
                </a:lnTo>
                <a:lnTo>
                  <a:pt x="541" y="1616"/>
                </a:lnTo>
                <a:lnTo>
                  <a:pt x="517" y="1605"/>
                </a:lnTo>
                <a:lnTo>
                  <a:pt x="499" y="1592"/>
                </a:lnTo>
                <a:lnTo>
                  <a:pt x="485" y="1580"/>
                </a:lnTo>
                <a:lnTo>
                  <a:pt x="478" y="1567"/>
                </a:lnTo>
                <a:lnTo>
                  <a:pt x="474" y="1553"/>
                </a:lnTo>
                <a:lnTo>
                  <a:pt x="474" y="1540"/>
                </a:lnTo>
                <a:lnTo>
                  <a:pt x="478" y="1526"/>
                </a:lnTo>
                <a:lnTo>
                  <a:pt x="485" y="1512"/>
                </a:lnTo>
                <a:lnTo>
                  <a:pt x="495" y="1496"/>
                </a:lnTo>
                <a:lnTo>
                  <a:pt x="509" y="1481"/>
                </a:lnTo>
                <a:lnTo>
                  <a:pt x="524" y="1464"/>
                </a:lnTo>
                <a:lnTo>
                  <a:pt x="542" y="1448"/>
                </a:lnTo>
                <a:lnTo>
                  <a:pt x="561" y="1431"/>
                </a:lnTo>
                <a:lnTo>
                  <a:pt x="582" y="1413"/>
                </a:lnTo>
                <a:lnTo>
                  <a:pt x="604" y="1395"/>
                </a:lnTo>
                <a:lnTo>
                  <a:pt x="626" y="1376"/>
                </a:lnTo>
                <a:lnTo>
                  <a:pt x="649" y="1358"/>
                </a:lnTo>
                <a:lnTo>
                  <a:pt x="671" y="1338"/>
                </a:lnTo>
                <a:lnTo>
                  <a:pt x="694" y="1318"/>
                </a:lnTo>
                <a:lnTo>
                  <a:pt x="716" y="1297"/>
                </a:lnTo>
                <a:lnTo>
                  <a:pt x="737" y="1275"/>
                </a:lnTo>
                <a:lnTo>
                  <a:pt x="757" y="1254"/>
                </a:lnTo>
                <a:lnTo>
                  <a:pt x="774" y="1231"/>
                </a:lnTo>
                <a:lnTo>
                  <a:pt x="789" y="1208"/>
                </a:lnTo>
                <a:lnTo>
                  <a:pt x="803" y="1185"/>
                </a:lnTo>
                <a:lnTo>
                  <a:pt x="814" y="1160"/>
                </a:lnTo>
                <a:lnTo>
                  <a:pt x="820" y="1136"/>
                </a:lnTo>
                <a:lnTo>
                  <a:pt x="825" y="1109"/>
                </a:lnTo>
                <a:lnTo>
                  <a:pt x="826" y="1084"/>
                </a:lnTo>
                <a:lnTo>
                  <a:pt x="822" y="1057"/>
                </a:lnTo>
                <a:lnTo>
                  <a:pt x="814" y="1030"/>
                </a:lnTo>
                <a:lnTo>
                  <a:pt x="801" y="1003"/>
                </a:lnTo>
                <a:lnTo>
                  <a:pt x="783" y="973"/>
                </a:lnTo>
                <a:lnTo>
                  <a:pt x="760" y="944"/>
                </a:lnTo>
                <a:lnTo>
                  <a:pt x="733" y="924"/>
                </a:lnTo>
                <a:lnTo>
                  <a:pt x="709" y="900"/>
                </a:lnTo>
                <a:lnTo>
                  <a:pt x="689" y="874"/>
                </a:lnTo>
                <a:lnTo>
                  <a:pt x="613" y="886"/>
                </a:lnTo>
                <a:lnTo>
                  <a:pt x="542" y="895"/>
                </a:lnTo>
                <a:lnTo>
                  <a:pt x="475" y="901"/>
                </a:lnTo>
                <a:lnTo>
                  <a:pt x="413" y="903"/>
                </a:lnTo>
                <a:lnTo>
                  <a:pt x="356" y="902"/>
                </a:lnTo>
                <a:lnTo>
                  <a:pt x="303" y="898"/>
                </a:lnTo>
                <a:lnTo>
                  <a:pt x="254" y="890"/>
                </a:lnTo>
                <a:lnTo>
                  <a:pt x="210" y="880"/>
                </a:lnTo>
                <a:lnTo>
                  <a:pt x="170" y="867"/>
                </a:lnTo>
                <a:lnTo>
                  <a:pt x="134" y="852"/>
                </a:lnTo>
                <a:lnTo>
                  <a:pt x="103" y="833"/>
                </a:lnTo>
                <a:lnTo>
                  <a:pt x="76" y="811"/>
                </a:lnTo>
                <a:lnTo>
                  <a:pt x="53" y="788"/>
                </a:lnTo>
                <a:lnTo>
                  <a:pt x="35" y="761"/>
                </a:lnTo>
                <a:lnTo>
                  <a:pt x="20" y="732"/>
                </a:lnTo>
                <a:lnTo>
                  <a:pt x="9" y="701"/>
                </a:lnTo>
                <a:lnTo>
                  <a:pt x="2" y="667"/>
                </a:lnTo>
                <a:lnTo>
                  <a:pt x="0" y="632"/>
                </a:lnTo>
                <a:lnTo>
                  <a:pt x="1" y="595"/>
                </a:lnTo>
                <a:lnTo>
                  <a:pt x="6" y="555"/>
                </a:lnTo>
                <a:lnTo>
                  <a:pt x="15" y="513"/>
                </a:lnTo>
                <a:lnTo>
                  <a:pt x="27" y="471"/>
                </a:lnTo>
                <a:lnTo>
                  <a:pt x="45" y="426"/>
                </a:lnTo>
                <a:lnTo>
                  <a:pt x="64" y="378"/>
                </a:lnTo>
                <a:lnTo>
                  <a:pt x="88" y="330"/>
                </a:lnTo>
                <a:lnTo>
                  <a:pt x="115" y="281"/>
                </a:lnTo>
                <a:lnTo>
                  <a:pt x="146" y="230"/>
                </a:lnTo>
                <a:lnTo>
                  <a:pt x="182" y="186"/>
                </a:lnTo>
                <a:lnTo>
                  <a:pt x="215" y="146"/>
                </a:lnTo>
                <a:lnTo>
                  <a:pt x="247" y="112"/>
                </a:lnTo>
                <a:lnTo>
                  <a:pt x="275" y="83"/>
                </a:lnTo>
                <a:lnTo>
                  <a:pt x="301" y="59"/>
                </a:lnTo>
                <a:lnTo>
                  <a:pt x="323" y="39"/>
                </a:lnTo>
                <a:lnTo>
                  <a:pt x="345" y="23"/>
                </a:lnTo>
                <a:lnTo>
                  <a:pt x="364" y="12"/>
                </a:lnTo>
                <a:lnTo>
                  <a:pt x="382" y="5"/>
                </a:lnTo>
                <a:lnTo>
                  <a:pt x="398" y="0"/>
                </a:lnTo>
                <a:lnTo>
                  <a:pt x="412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34" name="Freeform 77"/>
          <p:cNvSpPr>
            <a:spLocks noEditPoints="1"/>
          </p:cNvSpPr>
          <p:nvPr/>
        </p:nvSpPr>
        <p:spPr bwMode="auto">
          <a:xfrm>
            <a:off x="3962798" y="4893753"/>
            <a:ext cx="547094" cy="657215"/>
          </a:xfrm>
          <a:custGeom>
            <a:avLst/>
            <a:gdLst>
              <a:gd name="T0" fmla="*/ 1083 w 2495"/>
              <a:gd name="T1" fmla="*/ 241 h 3095"/>
              <a:gd name="T2" fmla="*/ 854 w 2495"/>
              <a:gd name="T3" fmla="*/ 305 h 3095"/>
              <a:gd name="T4" fmla="*/ 649 w 2495"/>
              <a:gd name="T5" fmla="*/ 417 h 3095"/>
              <a:gd name="T6" fmla="*/ 479 w 2495"/>
              <a:gd name="T7" fmla="*/ 571 h 3095"/>
              <a:gd name="T8" fmla="*/ 349 w 2495"/>
              <a:gd name="T9" fmla="*/ 758 h 3095"/>
              <a:gd name="T10" fmla="*/ 265 w 2495"/>
              <a:gd name="T11" fmla="*/ 973 h 3095"/>
              <a:gd name="T12" fmla="*/ 235 w 2495"/>
              <a:gd name="T13" fmla="*/ 1209 h 3095"/>
              <a:gd name="T14" fmla="*/ 265 w 2495"/>
              <a:gd name="T15" fmla="*/ 1444 h 3095"/>
              <a:gd name="T16" fmla="*/ 349 w 2495"/>
              <a:gd name="T17" fmla="*/ 1659 h 3095"/>
              <a:gd name="T18" fmla="*/ 479 w 2495"/>
              <a:gd name="T19" fmla="*/ 1847 h 3095"/>
              <a:gd name="T20" fmla="*/ 649 w 2495"/>
              <a:gd name="T21" fmla="*/ 2000 h 3095"/>
              <a:gd name="T22" fmla="*/ 854 w 2495"/>
              <a:gd name="T23" fmla="*/ 2112 h 3095"/>
              <a:gd name="T24" fmla="*/ 1083 w 2495"/>
              <a:gd name="T25" fmla="*/ 2176 h 3095"/>
              <a:gd name="T26" fmla="*/ 1330 w 2495"/>
              <a:gd name="T27" fmla="*/ 2187 h 3095"/>
              <a:gd name="T28" fmla="*/ 1568 w 2495"/>
              <a:gd name="T29" fmla="*/ 2140 h 3095"/>
              <a:gd name="T30" fmla="*/ 1781 w 2495"/>
              <a:gd name="T31" fmla="*/ 2042 h 3095"/>
              <a:gd name="T32" fmla="*/ 1963 w 2495"/>
              <a:gd name="T33" fmla="*/ 1902 h 3095"/>
              <a:gd name="T34" fmla="*/ 2108 w 2495"/>
              <a:gd name="T35" fmla="*/ 1725 h 3095"/>
              <a:gd name="T36" fmla="*/ 2208 w 2495"/>
              <a:gd name="T37" fmla="*/ 1519 h 3095"/>
              <a:gd name="T38" fmla="*/ 2256 w 2495"/>
              <a:gd name="T39" fmla="*/ 1289 h 3095"/>
              <a:gd name="T40" fmla="*/ 2247 w 2495"/>
              <a:gd name="T41" fmla="*/ 1049 h 3095"/>
              <a:gd name="T42" fmla="*/ 2181 w 2495"/>
              <a:gd name="T43" fmla="*/ 826 h 3095"/>
              <a:gd name="T44" fmla="*/ 2064 w 2495"/>
              <a:gd name="T45" fmla="*/ 629 h 3095"/>
              <a:gd name="T46" fmla="*/ 1906 w 2495"/>
              <a:gd name="T47" fmla="*/ 464 h 3095"/>
              <a:gd name="T48" fmla="*/ 1713 w 2495"/>
              <a:gd name="T49" fmla="*/ 337 h 3095"/>
              <a:gd name="T50" fmla="*/ 1491 w 2495"/>
              <a:gd name="T51" fmla="*/ 257 h 3095"/>
              <a:gd name="T52" fmla="*/ 1247 w 2495"/>
              <a:gd name="T53" fmla="*/ 228 h 3095"/>
              <a:gd name="T54" fmla="*/ 1432 w 2495"/>
              <a:gd name="T55" fmla="*/ 13 h 3095"/>
              <a:gd name="T56" fmla="*/ 1692 w 2495"/>
              <a:gd name="T57" fmla="*/ 79 h 3095"/>
              <a:gd name="T58" fmla="*/ 1927 w 2495"/>
              <a:gd name="T59" fmla="*/ 195 h 3095"/>
              <a:gd name="T60" fmla="*/ 2130 w 2495"/>
              <a:gd name="T61" fmla="*/ 354 h 3095"/>
              <a:gd name="T62" fmla="*/ 2294 w 2495"/>
              <a:gd name="T63" fmla="*/ 551 h 3095"/>
              <a:gd name="T64" fmla="*/ 2414 w 2495"/>
              <a:gd name="T65" fmla="*/ 778 h 3095"/>
              <a:gd name="T66" fmla="*/ 2481 w 2495"/>
              <a:gd name="T67" fmla="*/ 1030 h 3095"/>
              <a:gd name="T68" fmla="*/ 2492 w 2495"/>
              <a:gd name="T69" fmla="*/ 1298 h 3095"/>
              <a:gd name="T70" fmla="*/ 2443 w 2495"/>
              <a:gd name="T71" fmla="*/ 1553 h 3095"/>
              <a:gd name="T72" fmla="*/ 2343 w 2495"/>
              <a:gd name="T73" fmla="*/ 1787 h 3095"/>
              <a:gd name="T74" fmla="*/ 2197 w 2495"/>
              <a:gd name="T75" fmla="*/ 1993 h 3095"/>
              <a:gd name="T76" fmla="*/ 2010 w 2495"/>
              <a:gd name="T77" fmla="*/ 2166 h 3095"/>
              <a:gd name="T78" fmla="*/ 1791 w 2495"/>
              <a:gd name="T79" fmla="*/ 2298 h 3095"/>
              <a:gd name="T80" fmla="*/ 1543 w 2495"/>
              <a:gd name="T81" fmla="*/ 2384 h 3095"/>
              <a:gd name="T82" fmla="*/ 1366 w 2495"/>
              <a:gd name="T83" fmla="*/ 2857 h 3095"/>
              <a:gd name="T84" fmla="*/ 799 w 2495"/>
              <a:gd name="T85" fmla="*/ 3095 h 3095"/>
              <a:gd name="T86" fmla="*/ 1158 w 2495"/>
              <a:gd name="T87" fmla="*/ 2414 h 3095"/>
              <a:gd name="T88" fmla="*/ 890 w 2495"/>
              <a:gd name="T89" fmla="*/ 2367 h 3095"/>
              <a:gd name="T90" fmla="*/ 646 w 2495"/>
              <a:gd name="T91" fmla="*/ 2267 h 3095"/>
              <a:gd name="T92" fmla="*/ 431 w 2495"/>
              <a:gd name="T93" fmla="*/ 2122 h 3095"/>
              <a:gd name="T94" fmla="*/ 253 w 2495"/>
              <a:gd name="T95" fmla="*/ 1938 h 3095"/>
              <a:gd name="T96" fmla="*/ 117 w 2495"/>
              <a:gd name="T97" fmla="*/ 1719 h 3095"/>
              <a:gd name="T98" fmla="*/ 30 w 2495"/>
              <a:gd name="T99" fmla="*/ 1474 h 3095"/>
              <a:gd name="T100" fmla="*/ 0 w 2495"/>
              <a:gd name="T101" fmla="*/ 1209 h 3095"/>
              <a:gd name="T102" fmla="*/ 30 w 2495"/>
              <a:gd name="T103" fmla="*/ 944 h 3095"/>
              <a:gd name="T104" fmla="*/ 117 w 2495"/>
              <a:gd name="T105" fmla="*/ 699 h 3095"/>
              <a:gd name="T106" fmla="*/ 252 w 2495"/>
              <a:gd name="T107" fmla="*/ 481 h 3095"/>
              <a:gd name="T108" fmla="*/ 429 w 2495"/>
              <a:gd name="T109" fmla="*/ 296 h 3095"/>
              <a:gd name="T110" fmla="*/ 643 w 2495"/>
              <a:gd name="T111" fmla="*/ 151 h 3095"/>
              <a:gd name="T112" fmla="*/ 887 w 2495"/>
              <a:gd name="T113" fmla="*/ 51 h 3095"/>
              <a:gd name="T114" fmla="*/ 1154 w 2495"/>
              <a:gd name="T115" fmla="*/ 3 h 3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95" h="3095">
                <a:moveTo>
                  <a:pt x="1247" y="228"/>
                </a:moveTo>
                <a:lnTo>
                  <a:pt x="1165" y="232"/>
                </a:lnTo>
                <a:lnTo>
                  <a:pt x="1083" y="241"/>
                </a:lnTo>
                <a:lnTo>
                  <a:pt x="1004" y="257"/>
                </a:lnTo>
                <a:lnTo>
                  <a:pt x="927" y="278"/>
                </a:lnTo>
                <a:lnTo>
                  <a:pt x="854" y="305"/>
                </a:lnTo>
                <a:lnTo>
                  <a:pt x="782" y="337"/>
                </a:lnTo>
                <a:lnTo>
                  <a:pt x="714" y="375"/>
                </a:lnTo>
                <a:lnTo>
                  <a:pt x="649" y="417"/>
                </a:lnTo>
                <a:lnTo>
                  <a:pt x="589" y="464"/>
                </a:lnTo>
                <a:lnTo>
                  <a:pt x="532" y="515"/>
                </a:lnTo>
                <a:lnTo>
                  <a:pt x="479" y="571"/>
                </a:lnTo>
                <a:lnTo>
                  <a:pt x="431" y="629"/>
                </a:lnTo>
                <a:lnTo>
                  <a:pt x="387" y="692"/>
                </a:lnTo>
                <a:lnTo>
                  <a:pt x="349" y="758"/>
                </a:lnTo>
                <a:lnTo>
                  <a:pt x="315" y="826"/>
                </a:lnTo>
                <a:lnTo>
                  <a:pt x="287" y="899"/>
                </a:lnTo>
                <a:lnTo>
                  <a:pt x="265" y="973"/>
                </a:lnTo>
                <a:lnTo>
                  <a:pt x="248" y="1049"/>
                </a:lnTo>
                <a:lnTo>
                  <a:pt x="239" y="1128"/>
                </a:lnTo>
                <a:lnTo>
                  <a:pt x="235" y="1209"/>
                </a:lnTo>
                <a:lnTo>
                  <a:pt x="239" y="1289"/>
                </a:lnTo>
                <a:lnTo>
                  <a:pt x="248" y="1368"/>
                </a:lnTo>
                <a:lnTo>
                  <a:pt x="265" y="1444"/>
                </a:lnTo>
                <a:lnTo>
                  <a:pt x="287" y="1519"/>
                </a:lnTo>
                <a:lnTo>
                  <a:pt x="315" y="1591"/>
                </a:lnTo>
                <a:lnTo>
                  <a:pt x="349" y="1659"/>
                </a:lnTo>
                <a:lnTo>
                  <a:pt x="387" y="1725"/>
                </a:lnTo>
                <a:lnTo>
                  <a:pt x="431" y="1788"/>
                </a:lnTo>
                <a:lnTo>
                  <a:pt x="479" y="1847"/>
                </a:lnTo>
                <a:lnTo>
                  <a:pt x="532" y="1902"/>
                </a:lnTo>
                <a:lnTo>
                  <a:pt x="589" y="1953"/>
                </a:lnTo>
                <a:lnTo>
                  <a:pt x="649" y="2000"/>
                </a:lnTo>
                <a:lnTo>
                  <a:pt x="714" y="2042"/>
                </a:lnTo>
                <a:lnTo>
                  <a:pt x="782" y="2080"/>
                </a:lnTo>
                <a:lnTo>
                  <a:pt x="854" y="2112"/>
                </a:lnTo>
                <a:lnTo>
                  <a:pt x="927" y="2140"/>
                </a:lnTo>
                <a:lnTo>
                  <a:pt x="1004" y="2161"/>
                </a:lnTo>
                <a:lnTo>
                  <a:pt x="1083" y="2176"/>
                </a:lnTo>
                <a:lnTo>
                  <a:pt x="1165" y="2187"/>
                </a:lnTo>
                <a:lnTo>
                  <a:pt x="1247" y="2190"/>
                </a:lnTo>
                <a:lnTo>
                  <a:pt x="1330" y="2187"/>
                </a:lnTo>
                <a:lnTo>
                  <a:pt x="1411" y="2176"/>
                </a:lnTo>
                <a:lnTo>
                  <a:pt x="1491" y="2161"/>
                </a:lnTo>
                <a:lnTo>
                  <a:pt x="1568" y="2140"/>
                </a:lnTo>
                <a:lnTo>
                  <a:pt x="1641" y="2112"/>
                </a:lnTo>
                <a:lnTo>
                  <a:pt x="1713" y="2080"/>
                </a:lnTo>
                <a:lnTo>
                  <a:pt x="1781" y="2042"/>
                </a:lnTo>
                <a:lnTo>
                  <a:pt x="1846" y="2000"/>
                </a:lnTo>
                <a:lnTo>
                  <a:pt x="1906" y="1953"/>
                </a:lnTo>
                <a:lnTo>
                  <a:pt x="1963" y="1902"/>
                </a:lnTo>
                <a:lnTo>
                  <a:pt x="2016" y="1847"/>
                </a:lnTo>
                <a:lnTo>
                  <a:pt x="2064" y="1788"/>
                </a:lnTo>
                <a:lnTo>
                  <a:pt x="2108" y="1725"/>
                </a:lnTo>
                <a:lnTo>
                  <a:pt x="2147" y="1659"/>
                </a:lnTo>
                <a:lnTo>
                  <a:pt x="2181" y="1591"/>
                </a:lnTo>
                <a:lnTo>
                  <a:pt x="2208" y="1519"/>
                </a:lnTo>
                <a:lnTo>
                  <a:pt x="2230" y="1444"/>
                </a:lnTo>
                <a:lnTo>
                  <a:pt x="2247" y="1368"/>
                </a:lnTo>
                <a:lnTo>
                  <a:pt x="2256" y="1289"/>
                </a:lnTo>
                <a:lnTo>
                  <a:pt x="2260" y="1209"/>
                </a:lnTo>
                <a:lnTo>
                  <a:pt x="2256" y="1128"/>
                </a:lnTo>
                <a:lnTo>
                  <a:pt x="2247" y="1049"/>
                </a:lnTo>
                <a:lnTo>
                  <a:pt x="2230" y="973"/>
                </a:lnTo>
                <a:lnTo>
                  <a:pt x="2208" y="899"/>
                </a:lnTo>
                <a:lnTo>
                  <a:pt x="2181" y="826"/>
                </a:lnTo>
                <a:lnTo>
                  <a:pt x="2147" y="758"/>
                </a:lnTo>
                <a:lnTo>
                  <a:pt x="2108" y="692"/>
                </a:lnTo>
                <a:lnTo>
                  <a:pt x="2064" y="629"/>
                </a:lnTo>
                <a:lnTo>
                  <a:pt x="2016" y="571"/>
                </a:lnTo>
                <a:lnTo>
                  <a:pt x="1963" y="515"/>
                </a:lnTo>
                <a:lnTo>
                  <a:pt x="1906" y="464"/>
                </a:lnTo>
                <a:lnTo>
                  <a:pt x="1846" y="417"/>
                </a:lnTo>
                <a:lnTo>
                  <a:pt x="1781" y="375"/>
                </a:lnTo>
                <a:lnTo>
                  <a:pt x="1713" y="337"/>
                </a:lnTo>
                <a:lnTo>
                  <a:pt x="1641" y="305"/>
                </a:lnTo>
                <a:lnTo>
                  <a:pt x="1568" y="278"/>
                </a:lnTo>
                <a:lnTo>
                  <a:pt x="1491" y="257"/>
                </a:lnTo>
                <a:lnTo>
                  <a:pt x="1411" y="241"/>
                </a:lnTo>
                <a:lnTo>
                  <a:pt x="1330" y="232"/>
                </a:lnTo>
                <a:lnTo>
                  <a:pt x="1247" y="228"/>
                </a:lnTo>
                <a:close/>
                <a:moveTo>
                  <a:pt x="1247" y="0"/>
                </a:moveTo>
                <a:lnTo>
                  <a:pt x="1341" y="3"/>
                </a:lnTo>
                <a:lnTo>
                  <a:pt x="1432" y="13"/>
                </a:lnTo>
                <a:lnTo>
                  <a:pt x="1520" y="29"/>
                </a:lnTo>
                <a:lnTo>
                  <a:pt x="1608" y="51"/>
                </a:lnTo>
                <a:lnTo>
                  <a:pt x="1692" y="79"/>
                </a:lnTo>
                <a:lnTo>
                  <a:pt x="1773" y="112"/>
                </a:lnTo>
                <a:lnTo>
                  <a:pt x="1852" y="151"/>
                </a:lnTo>
                <a:lnTo>
                  <a:pt x="1927" y="195"/>
                </a:lnTo>
                <a:lnTo>
                  <a:pt x="1998" y="243"/>
                </a:lnTo>
                <a:lnTo>
                  <a:pt x="2066" y="296"/>
                </a:lnTo>
                <a:lnTo>
                  <a:pt x="2130" y="354"/>
                </a:lnTo>
                <a:lnTo>
                  <a:pt x="2189" y="416"/>
                </a:lnTo>
                <a:lnTo>
                  <a:pt x="2244" y="481"/>
                </a:lnTo>
                <a:lnTo>
                  <a:pt x="2294" y="551"/>
                </a:lnTo>
                <a:lnTo>
                  <a:pt x="2339" y="623"/>
                </a:lnTo>
                <a:lnTo>
                  <a:pt x="2379" y="699"/>
                </a:lnTo>
                <a:lnTo>
                  <a:pt x="2414" y="778"/>
                </a:lnTo>
                <a:lnTo>
                  <a:pt x="2442" y="860"/>
                </a:lnTo>
                <a:lnTo>
                  <a:pt x="2465" y="944"/>
                </a:lnTo>
                <a:lnTo>
                  <a:pt x="2481" y="1030"/>
                </a:lnTo>
                <a:lnTo>
                  <a:pt x="2492" y="1119"/>
                </a:lnTo>
                <a:lnTo>
                  <a:pt x="2495" y="1209"/>
                </a:lnTo>
                <a:lnTo>
                  <a:pt x="2492" y="1298"/>
                </a:lnTo>
                <a:lnTo>
                  <a:pt x="2482" y="1385"/>
                </a:lnTo>
                <a:lnTo>
                  <a:pt x="2466" y="1470"/>
                </a:lnTo>
                <a:lnTo>
                  <a:pt x="2443" y="1553"/>
                </a:lnTo>
                <a:lnTo>
                  <a:pt x="2415" y="1634"/>
                </a:lnTo>
                <a:lnTo>
                  <a:pt x="2382" y="1712"/>
                </a:lnTo>
                <a:lnTo>
                  <a:pt x="2343" y="1787"/>
                </a:lnTo>
                <a:lnTo>
                  <a:pt x="2299" y="1859"/>
                </a:lnTo>
                <a:lnTo>
                  <a:pt x="2250" y="1928"/>
                </a:lnTo>
                <a:lnTo>
                  <a:pt x="2197" y="1993"/>
                </a:lnTo>
                <a:lnTo>
                  <a:pt x="2138" y="2055"/>
                </a:lnTo>
                <a:lnTo>
                  <a:pt x="2076" y="2112"/>
                </a:lnTo>
                <a:lnTo>
                  <a:pt x="2010" y="2166"/>
                </a:lnTo>
                <a:lnTo>
                  <a:pt x="1941" y="2214"/>
                </a:lnTo>
                <a:lnTo>
                  <a:pt x="1867" y="2258"/>
                </a:lnTo>
                <a:lnTo>
                  <a:pt x="1791" y="2298"/>
                </a:lnTo>
                <a:lnTo>
                  <a:pt x="1711" y="2331"/>
                </a:lnTo>
                <a:lnTo>
                  <a:pt x="1628" y="2361"/>
                </a:lnTo>
                <a:lnTo>
                  <a:pt x="1543" y="2384"/>
                </a:lnTo>
                <a:lnTo>
                  <a:pt x="1456" y="2400"/>
                </a:lnTo>
                <a:lnTo>
                  <a:pt x="1366" y="2412"/>
                </a:lnTo>
                <a:lnTo>
                  <a:pt x="1366" y="2857"/>
                </a:lnTo>
                <a:lnTo>
                  <a:pt x="1695" y="2857"/>
                </a:lnTo>
                <a:lnTo>
                  <a:pt x="1695" y="3095"/>
                </a:lnTo>
                <a:lnTo>
                  <a:pt x="799" y="3095"/>
                </a:lnTo>
                <a:lnTo>
                  <a:pt x="799" y="2857"/>
                </a:lnTo>
                <a:lnTo>
                  <a:pt x="1158" y="2857"/>
                </a:lnTo>
                <a:lnTo>
                  <a:pt x="1158" y="2414"/>
                </a:lnTo>
                <a:lnTo>
                  <a:pt x="1068" y="2405"/>
                </a:lnTo>
                <a:lnTo>
                  <a:pt x="978" y="2389"/>
                </a:lnTo>
                <a:lnTo>
                  <a:pt x="890" y="2367"/>
                </a:lnTo>
                <a:lnTo>
                  <a:pt x="806" y="2340"/>
                </a:lnTo>
                <a:lnTo>
                  <a:pt x="724" y="2306"/>
                </a:lnTo>
                <a:lnTo>
                  <a:pt x="646" y="2267"/>
                </a:lnTo>
                <a:lnTo>
                  <a:pt x="570" y="2223"/>
                </a:lnTo>
                <a:lnTo>
                  <a:pt x="499" y="2175"/>
                </a:lnTo>
                <a:lnTo>
                  <a:pt x="431" y="2122"/>
                </a:lnTo>
                <a:lnTo>
                  <a:pt x="367" y="2064"/>
                </a:lnTo>
                <a:lnTo>
                  <a:pt x="307" y="2002"/>
                </a:lnTo>
                <a:lnTo>
                  <a:pt x="253" y="1938"/>
                </a:lnTo>
                <a:lnTo>
                  <a:pt x="202" y="1868"/>
                </a:lnTo>
                <a:lnTo>
                  <a:pt x="157" y="1795"/>
                </a:lnTo>
                <a:lnTo>
                  <a:pt x="117" y="1719"/>
                </a:lnTo>
                <a:lnTo>
                  <a:pt x="82" y="1640"/>
                </a:lnTo>
                <a:lnTo>
                  <a:pt x="53" y="1558"/>
                </a:lnTo>
                <a:lnTo>
                  <a:pt x="30" y="1474"/>
                </a:lnTo>
                <a:lnTo>
                  <a:pt x="14" y="1388"/>
                </a:lnTo>
                <a:lnTo>
                  <a:pt x="3" y="1299"/>
                </a:lnTo>
                <a:lnTo>
                  <a:pt x="0" y="1209"/>
                </a:lnTo>
                <a:lnTo>
                  <a:pt x="3" y="1119"/>
                </a:lnTo>
                <a:lnTo>
                  <a:pt x="14" y="1030"/>
                </a:lnTo>
                <a:lnTo>
                  <a:pt x="30" y="944"/>
                </a:lnTo>
                <a:lnTo>
                  <a:pt x="53" y="860"/>
                </a:lnTo>
                <a:lnTo>
                  <a:pt x="82" y="778"/>
                </a:lnTo>
                <a:lnTo>
                  <a:pt x="117" y="699"/>
                </a:lnTo>
                <a:lnTo>
                  <a:pt x="156" y="623"/>
                </a:lnTo>
                <a:lnTo>
                  <a:pt x="201" y="551"/>
                </a:lnTo>
                <a:lnTo>
                  <a:pt x="252" y="481"/>
                </a:lnTo>
                <a:lnTo>
                  <a:pt x="306" y="416"/>
                </a:lnTo>
                <a:lnTo>
                  <a:pt x="365" y="354"/>
                </a:lnTo>
                <a:lnTo>
                  <a:pt x="429" y="296"/>
                </a:lnTo>
                <a:lnTo>
                  <a:pt x="497" y="243"/>
                </a:lnTo>
                <a:lnTo>
                  <a:pt x="568" y="195"/>
                </a:lnTo>
                <a:lnTo>
                  <a:pt x="643" y="151"/>
                </a:lnTo>
                <a:lnTo>
                  <a:pt x="722" y="112"/>
                </a:lnTo>
                <a:lnTo>
                  <a:pt x="803" y="79"/>
                </a:lnTo>
                <a:lnTo>
                  <a:pt x="887" y="51"/>
                </a:lnTo>
                <a:lnTo>
                  <a:pt x="974" y="29"/>
                </a:lnTo>
                <a:lnTo>
                  <a:pt x="1063" y="13"/>
                </a:lnTo>
                <a:lnTo>
                  <a:pt x="1154" y="3"/>
                </a:lnTo>
                <a:lnTo>
                  <a:pt x="1247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231F20"/>
            </a:solidFill>
            <a:prstDash val="solid"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2" y="1942218"/>
            <a:ext cx="2044496" cy="204449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007446" y="4867636"/>
            <a:ext cx="270959" cy="729343"/>
            <a:chOff x="882900" y="3979473"/>
            <a:chExt cx="182775" cy="547707"/>
          </a:xfrm>
        </p:grpSpPr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19484" y="4180499"/>
              <a:ext cx="109643" cy="310134"/>
            </a:xfrm>
            <a:custGeom>
              <a:avLst/>
              <a:gdLst>
                <a:gd name="T0" fmla="*/ 366 w 735"/>
                <a:gd name="T1" fmla="*/ 0 h 2077"/>
                <a:gd name="T2" fmla="*/ 394 w 735"/>
                <a:gd name="T3" fmla="*/ 3 h 2077"/>
                <a:gd name="T4" fmla="*/ 417 w 735"/>
                <a:gd name="T5" fmla="*/ 9 h 2077"/>
                <a:gd name="T6" fmla="*/ 438 w 735"/>
                <a:gd name="T7" fmla="*/ 19 h 2077"/>
                <a:gd name="T8" fmla="*/ 455 w 735"/>
                <a:gd name="T9" fmla="*/ 34 h 2077"/>
                <a:gd name="T10" fmla="*/ 470 w 735"/>
                <a:gd name="T11" fmla="*/ 52 h 2077"/>
                <a:gd name="T12" fmla="*/ 481 w 735"/>
                <a:gd name="T13" fmla="*/ 72 h 2077"/>
                <a:gd name="T14" fmla="*/ 486 w 735"/>
                <a:gd name="T15" fmla="*/ 96 h 2077"/>
                <a:gd name="T16" fmla="*/ 489 w 735"/>
                <a:gd name="T17" fmla="*/ 122 h 2077"/>
                <a:gd name="T18" fmla="*/ 489 w 735"/>
                <a:gd name="T19" fmla="*/ 1369 h 2077"/>
                <a:gd name="T20" fmla="*/ 532 w 735"/>
                <a:gd name="T21" fmla="*/ 1387 h 2077"/>
                <a:gd name="T22" fmla="*/ 571 w 735"/>
                <a:gd name="T23" fmla="*/ 1408 h 2077"/>
                <a:gd name="T24" fmla="*/ 607 w 735"/>
                <a:gd name="T25" fmla="*/ 1435 h 2077"/>
                <a:gd name="T26" fmla="*/ 639 w 735"/>
                <a:gd name="T27" fmla="*/ 1465 h 2077"/>
                <a:gd name="T28" fmla="*/ 667 w 735"/>
                <a:gd name="T29" fmla="*/ 1499 h 2077"/>
                <a:gd name="T30" fmla="*/ 691 w 735"/>
                <a:gd name="T31" fmla="*/ 1536 h 2077"/>
                <a:gd name="T32" fmla="*/ 710 w 735"/>
                <a:gd name="T33" fmla="*/ 1576 h 2077"/>
                <a:gd name="T34" fmla="*/ 723 w 735"/>
                <a:gd name="T35" fmla="*/ 1620 h 2077"/>
                <a:gd name="T36" fmla="*/ 732 w 735"/>
                <a:gd name="T37" fmla="*/ 1664 h 2077"/>
                <a:gd name="T38" fmla="*/ 735 w 735"/>
                <a:gd name="T39" fmla="*/ 1711 h 2077"/>
                <a:gd name="T40" fmla="*/ 732 w 735"/>
                <a:gd name="T41" fmla="*/ 1761 h 2077"/>
                <a:gd name="T42" fmla="*/ 722 w 735"/>
                <a:gd name="T43" fmla="*/ 1810 h 2077"/>
                <a:gd name="T44" fmla="*/ 708 w 735"/>
                <a:gd name="T45" fmla="*/ 1856 h 2077"/>
                <a:gd name="T46" fmla="*/ 686 w 735"/>
                <a:gd name="T47" fmla="*/ 1898 h 2077"/>
                <a:gd name="T48" fmla="*/ 661 w 735"/>
                <a:gd name="T49" fmla="*/ 1937 h 2077"/>
                <a:gd name="T50" fmla="*/ 629 w 735"/>
                <a:gd name="T51" fmla="*/ 1971 h 2077"/>
                <a:gd name="T52" fmla="*/ 595 w 735"/>
                <a:gd name="T53" fmla="*/ 2003 h 2077"/>
                <a:gd name="T54" fmla="*/ 556 w 735"/>
                <a:gd name="T55" fmla="*/ 2028 h 2077"/>
                <a:gd name="T56" fmla="*/ 513 w 735"/>
                <a:gd name="T57" fmla="*/ 2049 h 2077"/>
                <a:gd name="T58" fmla="*/ 467 w 735"/>
                <a:gd name="T59" fmla="*/ 2065 h 2077"/>
                <a:gd name="T60" fmla="*/ 418 w 735"/>
                <a:gd name="T61" fmla="*/ 2074 h 2077"/>
                <a:gd name="T62" fmla="*/ 367 w 735"/>
                <a:gd name="T63" fmla="*/ 2077 h 2077"/>
                <a:gd name="T64" fmla="*/ 317 w 735"/>
                <a:gd name="T65" fmla="*/ 2074 h 2077"/>
                <a:gd name="T66" fmla="*/ 268 w 735"/>
                <a:gd name="T67" fmla="*/ 2065 h 2077"/>
                <a:gd name="T68" fmla="*/ 222 w 735"/>
                <a:gd name="T69" fmla="*/ 2049 h 2077"/>
                <a:gd name="T70" fmla="*/ 179 w 735"/>
                <a:gd name="T71" fmla="*/ 2028 h 2077"/>
                <a:gd name="T72" fmla="*/ 140 w 735"/>
                <a:gd name="T73" fmla="*/ 2003 h 2077"/>
                <a:gd name="T74" fmla="*/ 106 w 735"/>
                <a:gd name="T75" fmla="*/ 1971 h 2077"/>
                <a:gd name="T76" fmla="*/ 74 w 735"/>
                <a:gd name="T77" fmla="*/ 1937 h 2077"/>
                <a:gd name="T78" fmla="*/ 49 w 735"/>
                <a:gd name="T79" fmla="*/ 1898 h 2077"/>
                <a:gd name="T80" fmla="*/ 27 w 735"/>
                <a:gd name="T81" fmla="*/ 1856 h 2077"/>
                <a:gd name="T82" fmla="*/ 12 w 735"/>
                <a:gd name="T83" fmla="*/ 1810 h 2077"/>
                <a:gd name="T84" fmla="*/ 3 w 735"/>
                <a:gd name="T85" fmla="*/ 1761 h 2077"/>
                <a:gd name="T86" fmla="*/ 0 w 735"/>
                <a:gd name="T87" fmla="*/ 1711 h 2077"/>
                <a:gd name="T88" fmla="*/ 3 w 735"/>
                <a:gd name="T89" fmla="*/ 1664 h 2077"/>
                <a:gd name="T90" fmla="*/ 11 w 735"/>
                <a:gd name="T91" fmla="*/ 1618 h 2077"/>
                <a:gd name="T92" fmla="*/ 24 w 735"/>
                <a:gd name="T93" fmla="*/ 1576 h 2077"/>
                <a:gd name="T94" fmla="*/ 43 w 735"/>
                <a:gd name="T95" fmla="*/ 1536 h 2077"/>
                <a:gd name="T96" fmla="*/ 67 w 735"/>
                <a:gd name="T97" fmla="*/ 1498 h 2077"/>
                <a:gd name="T98" fmla="*/ 94 w 735"/>
                <a:gd name="T99" fmla="*/ 1465 h 2077"/>
                <a:gd name="T100" fmla="*/ 127 w 735"/>
                <a:gd name="T101" fmla="*/ 1434 h 2077"/>
                <a:gd name="T102" fmla="*/ 163 w 735"/>
                <a:gd name="T103" fmla="*/ 1408 h 2077"/>
                <a:gd name="T104" fmla="*/ 202 w 735"/>
                <a:gd name="T105" fmla="*/ 1386 h 2077"/>
                <a:gd name="T106" fmla="*/ 244 w 735"/>
                <a:gd name="T107" fmla="*/ 1369 h 2077"/>
                <a:gd name="T108" fmla="*/ 244 w 735"/>
                <a:gd name="T109" fmla="*/ 122 h 2077"/>
                <a:gd name="T110" fmla="*/ 246 w 735"/>
                <a:gd name="T111" fmla="*/ 99 h 2077"/>
                <a:gd name="T112" fmla="*/ 253 w 735"/>
                <a:gd name="T113" fmla="*/ 77 h 2077"/>
                <a:gd name="T114" fmla="*/ 264 w 735"/>
                <a:gd name="T115" fmla="*/ 57 h 2077"/>
                <a:gd name="T116" fmla="*/ 278 w 735"/>
                <a:gd name="T117" fmla="*/ 38 h 2077"/>
                <a:gd name="T118" fmla="*/ 295 w 735"/>
                <a:gd name="T119" fmla="*/ 23 h 2077"/>
                <a:gd name="T120" fmla="*/ 317 w 735"/>
                <a:gd name="T121" fmla="*/ 10 h 2077"/>
                <a:gd name="T122" fmla="*/ 340 w 735"/>
                <a:gd name="T123" fmla="*/ 3 h 2077"/>
                <a:gd name="T124" fmla="*/ 366 w 735"/>
                <a:gd name="T125" fmla="*/ 0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5" h="2077">
                  <a:moveTo>
                    <a:pt x="366" y="0"/>
                  </a:moveTo>
                  <a:lnTo>
                    <a:pt x="394" y="3"/>
                  </a:lnTo>
                  <a:lnTo>
                    <a:pt x="417" y="9"/>
                  </a:lnTo>
                  <a:lnTo>
                    <a:pt x="438" y="19"/>
                  </a:lnTo>
                  <a:lnTo>
                    <a:pt x="455" y="34"/>
                  </a:lnTo>
                  <a:lnTo>
                    <a:pt x="470" y="52"/>
                  </a:lnTo>
                  <a:lnTo>
                    <a:pt x="481" y="72"/>
                  </a:lnTo>
                  <a:lnTo>
                    <a:pt x="486" y="96"/>
                  </a:lnTo>
                  <a:lnTo>
                    <a:pt x="489" y="122"/>
                  </a:lnTo>
                  <a:lnTo>
                    <a:pt x="489" y="1369"/>
                  </a:lnTo>
                  <a:lnTo>
                    <a:pt x="532" y="1387"/>
                  </a:lnTo>
                  <a:lnTo>
                    <a:pt x="571" y="1408"/>
                  </a:lnTo>
                  <a:lnTo>
                    <a:pt x="607" y="1435"/>
                  </a:lnTo>
                  <a:lnTo>
                    <a:pt x="639" y="1465"/>
                  </a:lnTo>
                  <a:lnTo>
                    <a:pt x="667" y="1499"/>
                  </a:lnTo>
                  <a:lnTo>
                    <a:pt x="691" y="1536"/>
                  </a:lnTo>
                  <a:lnTo>
                    <a:pt x="710" y="1576"/>
                  </a:lnTo>
                  <a:lnTo>
                    <a:pt x="723" y="1620"/>
                  </a:lnTo>
                  <a:lnTo>
                    <a:pt x="732" y="1664"/>
                  </a:lnTo>
                  <a:lnTo>
                    <a:pt x="735" y="1711"/>
                  </a:lnTo>
                  <a:lnTo>
                    <a:pt x="732" y="1761"/>
                  </a:lnTo>
                  <a:lnTo>
                    <a:pt x="722" y="1810"/>
                  </a:lnTo>
                  <a:lnTo>
                    <a:pt x="708" y="1856"/>
                  </a:lnTo>
                  <a:lnTo>
                    <a:pt x="686" y="1898"/>
                  </a:lnTo>
                  <a:lnTo>
                    <a:pt x="661" y="1937"/>
                  </a:lnTo>
                  <a:lnTo>
                    <a:pt x="629" y="1971"/>
                  </a:lnTo>
                  <a:lnTo>
                    <a:pt x="595" y="2003"/>
                  </a:lnTo>
                  <a:lnTo>
                    <a:pt x="556" y="2028"/>
                  </a:lnTo>
                  <a:lnTo>
                    <a:pt x="513" y="2049"/>
                  </a:lnTo>
                  <a:lnTo>
                    <a:pt x="467" y="2065"/>
                  </a:lnTo>
                  <a:lnTo>
                    <a:pt x="418" y="2074"/>
                  </a:lnTo>
                  <a:lnTo>
                    <a:pt x="367" y="2077"/>
                  </a:lnTo>
                  <a:lnTo>
                    <a:pt x="317" y="2074"/>
                  </a:lnTo>
                  <a:lnTo>
                    <a:pt x="268" y="2065"/>
                  </a:lnTo>
                  <a:lnTo>
                    <a:pt x="222" y="2049"/>
                  </a:lnTo>
                  <a:lnTo>
                    <a:pt x="179" y="2028"/>
                  </a:lnTo>
                  <a:lnTo>
                    <a:pt x="140" y="2003"/>
                  </a:lnTo>
                  <a:lnTo>
                    <a:pt x="106" y="1971"/>
                  </a:lnTo>
                  <a:lnTo>
                    <a:pt x="74" y="1937"/>
                  </a:lnTo>
                  <a:lnTo>
                    <a:pt x="49" y="1898"/>
                  </a:lnTo>
                  <a:lnTo>
                    <a:pt x="27" y="1856"/>
                  </a:lnTo>
                  <a:lnTo>
                    <a:pt x="12" y="1810"/>
                  </a:lnTo>
                  <a:lnTo>
                    <a:pt x="3" y="1761"/>
                  </a:lnTo>
                  <a:lnTo>
                    <a:pt x="0" y="1711"/>
                  </a:lnTo>
                  <a:lnTo>
                    <a:pt x="3" y="1664"/>
                  </a:lnTo>
                  <a:lnTo>
                    <a:pt x="11" y="1618"/>
                  </a:lnTo>
                  <a:lnTo>
                    <a:pt x="24" y="1576"/>
                  </a:lnTo>
                  <a:lnTo>
                    <a:pt x="43" y="1536"/>
                  </a:lnTo>
                  <a:lnTo>
                    <a:pt x="67" y="1498"/>
                  </a:lnTo>
                  <a:lnTo>
                    <a:pt x="94" y="1465"/>
                  </a:lnTo>
                  <a:lnTo>
                    <a:pt x="127" y="1434"/>
                  </a:lnTo>
                  <a:lnTo>
                    <a:pt x="163" y="1408"/>
                  </a:lnTo>
                  <a:lnTo>
                    <a:pt x="202" y="1386"/>
                  </a:lnTo>
                  <a:lnTo>
                    <a:pt x="244" y="1369"/>
                  </a:lnTo>
                  <a:lnTo>
                    <a:pt x="244" y="122"/>
                  </a:lnTo>
                  <a:lnTo>
                    <a:pt x="246" y="99"/>
                  </a:lnTo>
                  <a:lnTo>
                    <a:pt x="253" y="77"/>
                  </a:lnTo>
                  <a:lnTo>
                    <a:pt x="264" y="57"/>
                  </a:lnTo>
                  <a:lnTo>
                    <a:pt x="278" y="38"/>
                  </a:lnTo>
                  <a:lnTo>
                    <a:pt x="295" y="23"/>
                  </a:lnTo>
                  <a:lnTo>
                    <a:pt x="317" y="10"/>
                  </a:lnTo>
                  <a:lnTo>
                    <a:pt x="340" y="3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013"/>
            </a:p>
          </p:txBody>
        </p:sp>
        <p:sp>
          <p:nvSpPr>
            <p:cNvPr id="52" name="Freeform 24"/>
            <p:cNvSpPr>
              <a:spLocks noEditPoints="1"/>
            </p:cNvSpPr>
            <p:nvPr/>
          </p:nvSpPr>
          <p:spPr bwMode="auto">
            <a:xfrm>
              <a:off x="882936" y="3980008"/>
              <a:ext cx="182739" cy="547172"/>
            </a:xfrm>
            <a:custGeom>
              <a:avLst/>
              <a:gdLst>
                <a:gd name="T0" fmla="*/ 535 w 1226"/>
                <a:gd name="T1" fmla="*/ 136 h 3667"/>
                <a:gd name="T2" fmla="*/ 439 w 1226"/>
                <a:gd name="T3" fmla="*/ 195 h 3667"/>
                <a:gd name="T4" fmla="*/ 380 w 1226"/>
                <a:gd name="T5" fmla="*/ 291 h 3667"/>
                <a:gd name="T6" fmla="*/ 367 w 1226"/>
                <a:gd name="T7" fmla="*/ 2629 h 3667"/>
                <a:gd name="T8" fmla="*/ 250 w 1226"/>
                <a:gd name="T9" fmla="*/ 2725 h 3667"/>
                <a:gd name="T10" fmla="*/ 166 w 1226"/>
                <a:gd name="T11" fmla="*/ 2852 h 3667"/>
                <a:gd name="T12" fmla="*/ 125 w 1226"/>
                <a:gd name="T13" fmla="*/ 3002 h 3667"/>
                <a:gd name="T14" fmla="*/ 135 w 1226"/>
                <a:gd name="T15" fmla="*/ 3168 h 3667"/>
                <a:gd name="T16" fmla="*/ 199 w 1226"/>
                <a:gd name="T17" fmla="*/ 3319 h 3667"/>
                <a:gd name="T18" fmla="*/ 307 w 1226"/>
                <a:gd name="T19" fmla="*/ 3438 h 3667"/>
                <a:gd name="T20" fmla="*/ 448 w 1226"/>
                <a:gd name="T21" fmla="*/ 3517 h 3667"/>
                <a:gd name="T22" fmla="*/ 612 w 1226"/>
                <a:gd name="T23" fmla="*/ 3546 h 3667"/>
                <a:gd name="T24" fmla="*/ 778 w 1226"/>
                <a:gd name="T25" fmla="*/ 3517 h 3667"/>
                <a:gd name="T26" fmla="*/ 919 w 1226"/>
                <a:gd name="T27" fmla="*/ 3438 h 3667"/>
                <a:gd name="T28" fmla="*/ 1026 w 1226"/>
                <a:gd name="T29" fmla="*/ 3318 h 3667"/>
                <a:gd name="T30" fmla="*/ 1090 w 1226"/>
                <a:gd name="T31" fmla="*/ 3168 h 3667"/>
                <a:gd name="T32" fmla="*/ 1099 w 1226"/>
                <a:gd name="T33" fmla="*/ 3001 h 3667"/>
                <a:gd name="T34" fmla="*/ 1058 w 1226"/>
                <a:gd name="T35" fmla="*/ 2851 h 3667"/>
                <a:gd name="T36" fmla="*/ 975 w 1226"/>
                <a:gd name="T37" fmla="*/ 2724 h 3667"/>
                <a:gd name="T38" fmla="*/ 857 w 1226"/>
                <a:gd name="T39" fmla="*/ 2628 h 3667"/>
                <a:gd name="T40" fmla="*/ 844 w 1226"/>
                <a:gd name="T41" fmla="*/ 291 h 3667"/>
                <a:gd name="T42" fmla="*/ 785 w 1226"/>
                <a:gd name="T43" fmla="*/ 195 h 3667"/>
                <a:gd name="T44" fmla="*/ 689 w 1226"/>
                <a:gd name="T45" fmla="*/ 136 h 3667"/>
                <a:gd name="T46" fmla="*/ 612 w 1226"/>
                <a:gd name="T47" fmla="*/ 0 h 3667"/>
                <a:gd name="T48" fmla="*/ 758 w 1226"/>
                <a:gd name="T49" fmla="*/ 29 h 3667"/>
                <a:gd name="T50" fmla="*/ 875 w 1226"/>
                <a:gd name="T51" fmla="*/ 106 h 3667"/>
                <a:gd name="T52" fmla="*/ 952 w 1226"/>
                <a:gd name="T53" fmla="*/ 223 h 3667"/>
                <a:gd name="T54" fmla="*/ 980 w 1226"/>
                <a:gd name="T55" fmla="*/ 368 h 3667"/>
                <a:gd name="T56" fmla="*/ 1063 w 1226"/>
                <a:gd name="T57" fmla="*/ 2642 h 3667"/>
                <a:gd name="T58" fmla="*/ 1158 w 1226"/>
                <a:gd name="T59" fmla="*/ 2780 h 3667"/>
                <a:gd name="T60" fmla="*/ 1214 w 1226"/>
                <a:gd name="T61" fmla="*/ 2941 h 3667"/>
                <a:gd name="T62" fmla="*/ 1223 w 1226"/>
                <a:gd name="T63" fmla="*/ 3119 h 3667"/>
                <a:gd name="T64" fmla="*/ 1178 w 1226"/>
                <a:gd name="T65" fmla="*/ 3295 h 3667"/>
                <a:gd name="T66" fmla="*/ 1088 w 1226"/>
                <a:gd name="T67" fmla="*/ 3447 h 3667"/>
                <a:gd name="T68" fmla="*/ 957 w 1226"/>
                <a:gd name="T69" fmla="*/ 3564 h 3667"/>
                <a:gd name="T70" fmla="*/ 797 w 1226"/>
                <a:gd name="T71" fmla="*/ 3640 h 3667"/>
                <a:gd name="T72" fmla="*/ 612 w 1226"/>
                <a:gd name="T73" fmla="*/ 3667 h 3667"/>
                <a:gd name="T74" fmla="*/ 429 w 1226"/>
                <a:gd name="T75" fmla="*/ 3640 h 3667"/>
                <a:gd name="T76" fmla="*/ 268 w 1226"/>
                <a:gd name="T77" fmla="*/ 3564 h 3667"/>
                <a:gd name="T78" fmla="*/ 138 w 1226"/>
                <a:gd name="T79" fmla="*/ 3447 h 3667"/>
                <a:gd name="T80" fmla="*/ 48 w 1226"/>
                <a:gd name="T81" fmla="*/ 3295 h 3667"/>
                <a:gd name="T82" fmla="*/ 3 w 1226"/>
                <a:gd name="T83" fmla="*/ 3119 h 3667"/>
                <a:gd name="T84" fmla="*/ 11 w 1226"/>
                <a:gd name="T85" fmla="*/ 2941 h 3667"/>
                <a:gd name="T86" fmla="*/ 67 w 1226"/>
                <a:gd name="T87" fmla="*/ 2780 h 3667"/>
                <a:gd name="T88" fmla="*/ 163 w 1226"/>
                <a:gd name="T89" fmla="*/ 2642 h 3667"/>
                <a:gd name="T90" fmla="*/ 244 w 1226"/>
                <a:gd name="T91" fmla="*/ 368 h 3667"/>
                <a:gd name="T92" fmla="*/ 269 w 1226"/>
                <a:gd name="T93" fmla="*/ 237 h 3667"/>
                <a:gd name="T94" fmla="*/ 336 w 1226"/>
                <a:gd name="T95" fmla="*/ 126 h 3667"/>
                <a:gd name="T96" fmla="*/ 438 w 1226"/>
                <a:gd name="T97" fmla="*/ 45 h 3667"/>
                <a:gd name="T98" fmla="*/ 566 w 1226"/>
                <a:gd name="T99" fmla="*/ 3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26" h="3667">
                  <a:moveTo>
                    <a:pt x="612" y="123"/>
                  </a:moveTo>
                  <a:lnTo>
                    <a:pt x="573" y="126"/>
                  </a:lnTo>
                  <a:lnTo>
                    <a:pt x="535" y="136"/>
                  </a:lnTo>
                  <a:lnTo>
                    <a:pt x="500" y="150"/>
                  </a:lnTo>
                  <a:lnTo>
                    <a:pt x="468" y="170"/>
                  </a:lnTo>
                  <a:lnTo>
                    <a:pt x="439" y="195"/>
                  </a:lnTo>
                  <a:lnTo>
                    <a:pt x="415" y="223"/>
                  </a:lnTo>
                  <a:lnTo>
                    <a:pt x="395" y="255"/>
                  </a:lnTo>
                  <a:lnTo>
                    <a:pt x="380" y="291"/>
                  </a:lnTo>
                  <a:lnTo>
                    <a:pt x="371" y="327"/>
                  </a:lnTo>
                  <a:lnTo>
                    <a:pt x="367" y="368"/>
                  </a:lnTo>
                  <a:lnTo>
                    <a:pt x="367" y="2629"/>
                  </a:lnTo>
                  <a:lnTo>
                    <a:pt x="325" y="2657"/>
                  </a:lnTo>
                  <a:lnTo>
                    <a:pt x="286" y="2688"/>
                  </a:lnTo>
                  <a:lnTo>
                    <a:pt x="250" y="2725"/>
                  </a:lnTo>
                  <a:lnTo>
                    <a:pt x="218" y="2764"/>
                  </a:lnTo>
                  <a:lnTo>
                    <a:pt x="190" y="2806"/>
                  </a:lnTo>
                  <a:lnTo>
                    <a:pt x="166" y="2852"/>
                  </a:lnTo>
                  <a:lnTo>
                    <a:pt x="147" y="2900"/>
                  </a:lnTo>
                  <a:lnTo>
                    <a:pt x="134" y="2950"/>
                  </a:lnTo>
                  <a:lnTo>
                    <a:pt x="125" y="3002"/>
                  </a:lnTo>
                  <a:lnTo>
                    <a:pt x="123" y="3057"/>
                  </a:lnTo>
                  <a:lnTo>
                    <a:pt x="126" y="3114"/>
                  </a:lnTo>
                  <a:lnTo>
                    <a:pt x="135" y="3168"/>
                  </a:lnTo>
                  <a:lnTo>
                    <a:pt x="152" y="3221"/>
                  </a:lnTo>
                  <a:lnTo>
                    <a:pt x="173" y="3271"/>
                  </a:lnTo>
                  <a:lnTo>
                    <a:pt x="199" y="3319"/>
                  </a:lnTo>
                  <a:lnTo>
                    <a:pt x="231" y="3362"/>
                  </a:lnTo>
                  <a:lnTo>
                    <a:pt x="267" y="3402"/>
                  </a:lnTo>
                  <a:lnTo>
                    <a:pt x="307" y="3438"/>
                  </a:lnTo>
                  <a:lnTo>
                    <a:pt x="351" y="3469"/>
                  </a:lnTo>
                  <a:lnTo>
                    <a:pt x="397" y="3496"/>
                  </a:lnTo>
                  <a:lnTo>
                    <a:pt x="448" y="3517"/>
                  </a:lnTo>
                  <a:lnTo>
                    <a:pt x="500" y="3532"/>
                  </a:lnTo>
                  <a:lnTo>
                    <a:pt x="556" y="3542"/>
                  </a:lnTo>
                  <a:lnTo>
                    <a:pt x="612" y="3546"/>
                  </a:lnTo>
                  <a:lnTo>
                    <a:pt x="670" y="3542"/>
                  </a:lnTo>
                  <a:lnTo>
                    <a:pt x="725" y="3532"/>
                  </a:lnTo>
                  <a:lnTo>
                    <a:pt x="778" y="3517"/>
                  </a:lnTo>
                  <a:lnTo>
                    <a:pt x="828" y="3496"/>
                  </a:lnTo>
                  <a:lnTo>
                    <a:pt x="875" y="3469"/>
                  </a:lnTo>
                  <a:lnTo>
                    <a:pt x="919" y="3438"/>
                  </a:lnTo>
                  <a:lnTo>
                    <a:pt x="959" y="3402"/>
                  </a:lnTo>
                  <a:lnTo>
                    <a:pt x="995" y="3362"/>
                  </a:lnTo>
                  <a:lnTo>
                    <a:pt x="1026" y="3318"/>
                  </a:lnTo>
                  <a:lnTo>
                    <a:pt x="1053" y="3271"/>
                  </a:lnTo>
                  <a:lnTo>
                    <a:pt x="1074" y="3221"/>
                  </a:lnTo>
                  <a:lnTo>
                    <a:pt x="1090" y="3168"/>
                  </a:lnTo>
                  <a:lnTo>
                    <a:pt x="1099" y="3113"/>
                  </a:lnTo>
                  <a:lnTo>
                    <a:pt x="1102" y="3056"/>
                  </a:lnTo>
                  <a:lnTo>
                    <a:pt x="1099" y="3001"/>
                  </a:lnTo>
                  <a:lnTo>
                    <a:pt x="1091" y="2949"/>
                  </a:lnTo>
                  <a:lnTo>
                    <a:pt x="1076" y="2899"/>
                  </a:lnTo>
                  <a:lnTo>
                    <a:pt x="1058" y="2851"/>
                  </a:lnTo>
                  <a:lnTo>
                    <a:pt x="1035" y="2805"/>
                  </a:lnTo>
                  <a:lnTo>
                    <a:pt x="1007" y="2763"/>
                  </a:lnTo>
                  <a:lnTo>
                    <a:pt x="975" y="2724"/>
                  </a:lnTo>
                  <a:lnTo>
                    <a:pt x="939" y="2688"/>
                  </a:lnTo>
                  <a:lnTo>
                    <a:pt x="900" y="2656"/>
                  </a:lnTo>
                  <a:lnTo>
                    <a:pt x="857" y="2628"/>
                  </a:lnTo>
                  <a:lnTo>
                    <a:pt x="857" y="368"/>
                  </a:lnTo>
                  <a:lnTo>
                    <a:pt x="854" y="327"/>
                  </a:lnTo>
                  <a:lnTo>
                    <a:pt x="844" y="291"/>
                  </a:lnTo>
                  <a:lnTo>
                    <a:pt x="830" y="255"/>
                  </a:lnTo>
                  <a:lnTo>
                    <a:pt x="809" y="223"/>
                  </a:lnTo>
                  <a:lnTo>
                    <a:pt x="785" y="195"/>
                  </a:lnTo>
                  <a:lnTo>
                    <a:pt x="757" y="170"/>
                  </a:lnTo>
                  <a:lnTo>
                    <a:pt x="725" y="150"/>
                  </a:lnTo>
                  <a:lnTo>
                    <a:pt x="689" y="136"/>
                  </a:lnTo>
                  <a:lnTo>
                    <a:pt x="652" y="126"/>
                  </a:lnTo>
                  <a:lnTo>
                    <a:pt x="612" y="123"/>
                  </a:lnTo>
                  <a:close/>
                  <a:moveTo>
                    <a:pt x="612" y="0"/>
                  </a:moveTo>
                  <a:lnTo>
                    <a:pt x="664" y="3"/>
                  </a:lnTo>
                  <a:lnTo>
                    <a:pt x="712" y="13"/>
                  </a:lnTo>
                  <a:lnTo>
                    <a:pt x="758" y="29"/>
                  </a:lnTo>
                  <a:lnTo>
                    <a:pt x="801" y="49"/>
                  </a:lnTo>
                  <a:lnTo>
                    <a:pt x="840" y="76"/>
                  </a:lnTo>
                  <a:lnTo>
                    <a:pt x="875" y="106"/>
                  </a:lnTo>
                  <a:lnTo>
                    <a:pt x="906" y="140"/>
                  </a:lnTo>
                  <a:lnTo>
                    <a:pt x="931" y="179"/>
                  </a:lnTo>
                  <a:lnTo>
                    <a:pt x="952" y="223"/>
                  </a:lnTo>
                  <a:lnTo>
                    <a:pt x="968" y="268"/>
                  </a:lnTo>
                  <a:lnTo>
                    <a:pt x="977" y="316"/>
                  </a:lnTo>
                  <a:lnTo>
                    <a:pt x="980" y="368"/>
                  </a:lnTo>
                  <a:lnTo>
                    <a:pt x="980" y="2568"/>
                  </a:lnTo>
                  <a:lnTo>
                    <a:pt x="1023" y="2603"/>
                  </a:lnTo>
                  <a:lnTo>
                    <a:pt x="1063" y="2642"/>
                  </a:lnTo>
                  <a:lnTo>
                    <a:pt x="1099" y="2685"/>
                  </a:lnTo>
                  <a:lnTo>
                    <a:pt x="1130" y="2731"/>
                  </a:lnTo>
                  <a:lnTo>
                    <a:pt x="1158" y="2780"/>
                  </a:lnTo>
                  <a:lnTo>
                    <a:pt x="1181" y="2831"/>
                  </a:lnTo>
                  <a:lnTo>
                    <a:pt x="1200" y="2885"/>
                  </a:lnTo>
                  <a:lnTo>
                    <a:pt x="1214" y="2941"/>
                  </a:lnTo>
                  <a:lnTo>
                    <a:pt x="1223" y="2998"/>
                  </a:lnTo>
                  <a:lnTo>
                    <a:pt x="1226" y="3056"/>
                  </a:lnTo>
                  <a:lnTo>
                    <a:pt x="1223" y="3119"/>
                  </a:lnTo>
                  <a:lnTo>
                    <a:pt x="1214" y="3181"/>
                  </a:lnTo>
                  <a:lnTo>
                    <a:pt x="1198" y="3240"/>
                  </a:lnTo>
                  <a:lnTo>
                    <a:pt x="1178" y="3295"/>
                  </a:lnTo>
                  <a:lnTo>
                    <a:pt x="1152" y="3349"/>
                  </a:lnTo>
                  <a:lnTo>
                    <a:pt x="1122" y="3400"/>
                  </a:lnTo>
                  <a:lnTo>
                    <a:pt x="1088" y="3447"/>
                  </a:lnTo>
                  <a:lnTo>
                    <a:pt x="1047" y="3490"/>
                  </a:lnTo>
                  <a:lnTo>
                    <a:pt x="1005" y="3529"/>
                  </a:lnTo>
                  <a:lnTo>
                    <a:pt x="957" y="3564"/>
                  </a:lnTo>
                  <a:lnTo>
                    <a:pt x="907" y="3594"/>
                  </a:lnTo>
                  <a:lnTo>
                    <a:pt x="853" y="3619"/>
                  </a:lnTo>
                  <a:lnTo>
                    <a:pt x="797" y="3640"/>
                  </a:lnTo>
                  <a:lnTo>
                    <a:pt x="738" y="3655"/>
                  </a:lnTo>
                  <a:lnTo>
                    <a:pt x="677" y="3664"/>
                  </a:lnTo>
                  <a:lnTo>
                    <a:pt x="612" y="3667"/>
                  </a:lnTo>
                  <a:lnTo>
                    <a:pt x="549" y="3664"/>
                  </a:lnTo>
                  <a:lnTo>
                    <a:pt x="488" y="3655"/>
                  </a:lnTo>
                  <a:lnTo>
                    <a:pt x="429" y="3640"/>
                  </a:lnTo>
                  <a:lnTo>
                    <a:pt x="373" y="3619"/>
                  </a:lnTo>
                  <a:lnTo>
                    <a:pt x="319" y="3594"/>
                  </a:lnTo>
                  <a:lnTo>
                    <a:pt x="268" y="3564"/>
                  </a:lnTo>
                  <a:lnTo>
                    <a:pt x="221" y="3529"/>
                  </a:lnTo>
                  <a:lnTo>
                    <a:pt x="177" y="3490"/>
                  </a:lnTo>
                  <a:lnTo>
                    <a:pt x="138" y="3447"/>
                  </a:lnTo>
                  <a:lnTo>
                    <a:pt x="104" y="3400"/>
                  </a:lnTo>
                  <a:lnTo>
                    <a:pt x="74" y="3349"/>
                  </a:lnTo>
                  <a:lnTo>
                    <a:pt x="48" y="3295"/>
                  </a:lnTo>
                  <a:lnTo>
                    <a:pt x="28" y="3240"/>
                  </a:lnTo>
                  <a:lnTo>
                    <a:pt x="12" y="3181"/>
                  </a:lnTo>
                  <a:lnTo>
                    <a:pt x="3" y="3119"/>
                  </a:lnTo>
                  <a:lnTo>
                    <a:pt x="0" y="3056"/>
                  </a:lnTo>
                  <a:lnTo>
                    <a:pt x="3" y="2998"/>
                  </a:lnTo>
                  <a:lnTo>
                    <a:pt x="11" y="2941"/>
                  </a:lnTo>
                  <a:lnTo>
                    <a:pt x="26" y="2885"/>
                  </a:lnTo>
                  <a:lnTo>
                    <a:pt x="43" y="2831"/>
                  </a:lnTo>
                  <a:lnTo>
                    <a:pt x="67" y="2780"/>
                  </a:lnTo>
                  <a:lnTo>
                    <a:pt x="95" y="2731"/>
                  </a:lnTo>
                  <a:lnTo>
                    <a:pt x="127" y="2684"/>
                  </a:lnTo>
                  <a:lnTo>
                    <a:pt x="163" y="2642"/>
                  </a:lnTo>
                  <a:lnTo>
                    <a:pt x="202" y="2603"/>
                  </a:lnTo>
                  <a:lnTo>
                    <a:pt x="244" y="2567"/>
                  </a:lnTo>
                  <a:lnTo>
                    <a:pt x="244" y="368"/>
                  </a:lnTo>
                  <a:lnTo>
                    <a:pt x="248" y="323"/>
                  </a:lnTo>
                  <a:lnTo>
                    <a:pt x="256" y="280"/>
                  </a:lnTo>
                  <a:lnTo>
                    <a:pt x="269" y="237"/>
                  </a:lnTo>
                  <a:lnTo>
                    <a:pt x="287" y="198"/>
                  </a:lnTo>
                  <a:lnTo>
                    <a:pt x="309" y="160"/>
                  </a:lnTo>
                  <a:lnTo>
                    <a:pt x="336" y="126"/>
                  </a:lnTo>
                  <a:lnTo>
                    <a:pt x="366" y="96"/>
                  </a:lnTo>
                  <a:lnTo>
                    <a:pt x="401" y="68"/>
                  </a:lnTo>
                  <a:lnTo>
                    <a:pt x="438" y="45"/>
                  </a:lnTo>
                  <a:lnTo>
                    <a:pt x="478" y="26"/>
                  </a:lnTo>
                  <a:lnTo>
                    <a:pt x="520" y="12"/>
                  </a:lnTo>
                  <a:lnTo>
                    <a:pt x="566" y="3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013"/>
            </a:p>
          </p:txBody>
        </p:sp>
        <p:sp>
          <p:nvSpPr>
            <p:cNvPr id="53" name="Freeform 52"/>
            <p:cNvSpPr>
              <a:spLocks noEditPoints="1"/>
            </p:cNvSpPr>
            <p:nvPr/>
          </p:nvSpPr>
          <p:spPr bwMode="auto">
            <a:xfrm>
              <a:off x="882900" y="3979473"/>
              <a:ext cx="182739" cy="547172"/>
            </a:xfrm>
            <a:custGeom>
              <a:avLst/>
              <a:gdLst>
                <a:gd name="T0" fmla="*/ 535 w 1226"/>
                <a:gd name="T1" fmla="*/ 136 h 3667"/>
                <a:gd name="T2" fmla="*/ 439 w 1226"/>
                <a:gd name="T3" fmla="*/ 195 h 3667"/>
                <a:gd name="T4" fmla="*/ 380 w 1226"/>
                <a:gd name="T5" fmla="*/ 291 h 3667"/>
                <a:gd name="T6" fmla="*/ 367 w 1226"/>
                <a:gd name="T7" fmla="*/ 2629 h 3667"/>
                <a:gd name="T8" fmla="*/ 250 w 1226"/>
                <a:gd name="T9" fmla="*/ 2725 h 3667"/>
                <a:gd name="T10" fmla="*/ 166 w 1226"/>
                <a:gd name="T11" fmla="*/ 2852 h 3667"/>
                <a:gd name="T12" fmla="*/ 125 w 1226"/>
                <a:gd name="T13" fmla="*/ 3002 h 3667"/>
                <a:gd name="T14" fmla="*/ 135 w 1226"/>
                <a:gd name="T15" fmla="*/ 3168 h 3667"/>
                <a:gd name="T16" fmla="*/ 199 w 1226"/>
                <a:gd name="T17" fmla="*/ 3319 h 3667"/>
                <a:gd name="T18" fmla="*/ 307 w 1226"/>
                <a:gd name="T19" fmla="*/ 3438 h 3667"/>
                <a:gd name="T20" fmla="*/ 448 w 1226"/>
                <a:gd name="T21" fmla="*/ 3517 h 3667"/>
                <a:gd name="T22" fmla="*/ 612 w 1226"/>
                <a:gd name="T23" fmla="*/ 3546 h 3667"/>
                <a:gd name="T24" fmla="*/ 778 w 1226"/>
                <a:gd name="T25" fmla="*/ 3517 h 3667"/>
                <a:gd name="T26" fmla="*/ 919 w 1226"/>
                <a:gd name="T27" fmla="*/ 3438 h 3667"/>
                <a:gd name="T28" fmla="*/ 1026 w 1226"/>
                <a:gd name="T29" fmla="*/ 3318 h 3667"/>
                <a:gd name="T30" fmla="*/ 1090 w 1226"/>
                <a:gd name="T31" fmla="*/ 3168 h 3667"/>
                <a:gd name="T32" fmla="*/ 1099 w 1226"/>
                <a:gd name="T33" fmla="*/ 3001 h 3667"/>
                <a:gd name="T34" fmla="*/ 1058 w 1226"/>
                <a:gd name="T35" fmla="*/ 2851 h 3667"/>
                <a:gd name="T36" fmla="*/ 975 w 1226"/>
                <a:gd name="T37" fmla="*/ 2724 h 3667"/>
                <a:gd name="T38" fmla="*/ 857 w 1226"/>
                <a:gd name="T39" fmla="*/ 2628 h 3667"/>
                <a:gd name="T40" fmla="*/ 844 w 1226"/>
                <a:gd name="T41" fmla="*/ 291 h 3667"/>
                <a:gd name="T42" fmla="*/ 785 w 1226"/>
                <a:gd name="T43" fmla="*/ 195 h 3667"/>
                <a:gd name="T44" fmla="*/ 689 w 1226"/>
                <a:gd name="T45" fmla="*/ 136 h 3667"/>
                <a:gd name="T46" fmla="*/ 612 w 1226"/>
                <a:gd name="T47" fmla="*/ 0 h 3667"/>
                <a:gd name="T48" fmla="*/ 758 w 1226"/>
                <a:gd name="T49" fmla="*/ 29 h 3667"/>
                <a:gd name="T50" fmla="*/ 875 w 1226"/>
                <a:gd name="T51" fmla="*/ 106 h 3667"/>
                <a:gd name="T52" fmla="*/ 952 w 1226"/>
                <a:gd name="T53" fmla="*/ 223 h 3667"/>
                <a:gd name="T54" fmla="*/ 980 w 1226"/>
                <a:gd name="T55" fmla="*/ 368 h 3667"/>
                <a:gd name="T56" fmla="*/ 1063 w 1226"/>
                <a:gd name="T57" fmla="*/ 2642 h 3667"/>
                <a:gd name="T58" fmla="*/ 1158 w 1226"/>
                <a:gd name="T59" fmla="*/ 2780 h 3667"/>
                <a:gd name="T60" fmla="*/ 1214 w 1226"/>
                <a:gd name="T61" fmla="*/ 2941 h 3667"/>
                <a:gd name="T62" fmla="*/ 1223 w 1226"/>
                <a:gd name="T63" fmla="*/ 3119 h 3667"/>
                <a:gd name="T64" fmla="*/ 1178 w 1226"/>
                <a:gd name="T65" fmla="*/ 3295 h 3667"/>
                <a:gd name="T66" fmla="*/ 1088 w 1226"/>
                <a:gd name="T67" fmla="*/ 3447 h 3667"/>
                <a:gd name="T68" fmla="*/ 957 w 1226"/>
                <a:gd name="T69" fmla="*/ 3564 h 3667"/>
                <a:gd name="T70" fmla="*/ 797 w 1226"/>
                <a:gd name="T71" fmla="*/ 3640 h 3667"/>
                <a:gd name="T72" fmla="*/ 612 w 1226"/>
                <a:gd name="T73" fmla="*/ 3667 h 3667"/>
                <a:gd name="T74" fmla="*/ 429 w 1226"/>
                <a:gd name="T75" fmla="*/ 3640 h 3667"/>
                <a:gd name="T76" fmla="*/ 268 w 1226"/>
                <a:gd name="T77" fmla="*/ 3564 h 3667"/>
                <a:gd name="T78" fmla="*/ 138 w 1226"/>
                <a:gd name="T79" fmla="*/ 3447 h 3667"/>
                <a:gd name="T80" fmla="*/ 48 w 1226"/>
                <a:gd name="T81" fmla="*/ 3295 h 3667"/>
                <a:gd name="T82" fmla="*/ 3 w 1226"/>
                <a:gd name="T83" fmla="*/ 3119 h 3667"/>
                <a:gd name="T84" fmla="*/ 11 w 1226"/>
                <a:gd name="T85" fmla="*/ 2941 h 3667"/>
                <a:gd name="T86" fmla="*/ 67 w 1226"/>
                <a:gd name="T87" fmla="*/ 2780 h 3667"/>
                <a:gd name="T88" fmla="*/ 163 w 1226"/>
                <a:gd name="T89" fmla="*/ 2642 h 3667"/>
                <a:gd name="T90" fmla="*/ 244 w 1226"/>
                <a:gd name="T91" fmla="*/ 368 h 3667"/>
                <a:gd name="T92" fmla="*/ 269 w 1226"/>
                <a:gd name="T93" fmla="*/ 237 h 3667"/>
                <a:gd name="T94" fmla="*/ 336 w 1226"/>
                <a:gd name="T95" fmla="*/ 126 h 3667"/>
                <a:gd name="T96" fmla="*/ 438 w 1226"/>
                <a:gd name="T97" fmla="*/ 45 h 3667"/>
                <a:gd name="T98" fmla="*/ 566 w 1226"/>
                <a:gd name="T99" fmla="*/ 3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26" h="3667">
                  <a:moveTo>
                    <a:pt x="612" y="123"/>
                  </a:moveTo>
                  <a:lnTo>
                    <a:pt x="573" y="126"/>
                  </a:lnTo>
                  <a:lnTo>
                    <a:pt x="535" y="136"/>
                  </a:lnTo>
                  <a:lnTo>
                    <a:pt x="500" y="150"/>
                  </a:lnTo>
                  <a:lnTo>
                    <a:pt x="468" y="170"/>
                  </a:lnTo>
                  <a:lnTo>
                    <a:pt x="439" y="195"/>
                  </a:lnTo>
                  <a:lnTo>
                    <a:pt x="415" y="223"/>
                  </a:lnTo>
                  <a:lnTo>
                    <a:pt x="395" y="255"/>
                  </a:lnTo>
                  <a:lnTo>
                    <a:pt x="380" y="291"/>
                  </a:lnTo>
                  <a:lnTo>
                    <a:pt x="371" y="327"/>
                  </a:lnTo>
                  <a:lnTo>
                    <a:pt x="367" y="368"/>
                  </a:lnTo>
                  <a:lnTo>
                    <a:pt x="367" y="2629"/>
                  </a:lnTo>
                  <a:lnTo>
                    <a:pt x="325" y="2657"/>
                  </a:lnTo>
                  <a:lnTo>
                    <a:pt x="286" y="2688"/>
                  </a:lnTo>
                  <a:lnTo>
                    <a:pt x="250" y="2725"/>
                  </a:lnTo>
                  <a:lnTo>
                    <a:pt x="218" y="2764"/>
                  </a:lnTo>
                  <a:lnTo>
                    <a:pt x="190" y="2806"/>
                  </a:lnTo>
                  <a:lnTo>
                    <a:pt x="166" y="2852"/>
                  </a:lnTo>
                  <a:lnTo>
                    <a:pt x="147" y="2900"/>
                  </a:lnTo>
                  <a:lnTo>
                    <a:pt x="134" y="2950"/>
                  </a:lnTo>
                  <a:lnTo>
                    <a:pt x="125" y="3002"/>
                  </a:lnTo>
                  <a:lnTo>
                    <a:pt x="123" y="3057"/>
                  </a:lnTo>
                  <a:lnTo>
                    <a:pt x="126" y="3114"/>
                  </a:lnTo>
                  <a:lnTo>
                    <a:pt x="135" y="3168"/>
                  </a:lnTo>
                  <a:lnTo>
                    <a:pt x="152" y="3221"/>
                  </a:lnTo>
                  <a:lnTo>
                    <a:pt x="173" y="3271"/>
                  </a:lnTo>
                  <a:lnTo>
                    <a:pt x="199" y="3319"/>
                  </a:lnTo>
                  <a:lnTo>
                    <a:pt x="231" y="3362"/>
                  </a:lnTo>
                  <a:lnTo>
                    <a:pt x="267" y="3402"/>
                  </a:lnTo>
                  <a:lnTo>
                    <a:pt x="307" y="3438"/>
                  </a:lnTo>
                  <a:lnTo>
                    <a:pt x="351" y="3469"/>
                  </a:lnTo>
                  <a:lnTo>
                    <a:pt x="397" y="3496"/>
                  </a:lnTo>
                  <a:lnTo>
                    <a:pt x="448" y="3517"/>
                  </a:lnTo>
                  <a:lnTo>
                    <a:pt x="500" y="3532"/>
                  </a:lnTo>
                  <a:lnTo>
                    <a:pt x="556" y="3542"/>
                  </a:lnTo>
                  <a:lnTo>
                    <a:pt x="612" y="3546"/>
                  </a:lnTo>
                  <a:lnTo>
                    <a:pt x="670" y="3542"/>
                  </a:lnTo>
                  <a:lnTo>
                    <a:pt x="725" y="3532"/>
                  </a:lnTo>
                  <a:lnTo>
                    <a:pt x="778" y="3517"/>
                  </a:lnTo>
                  <a:lnTo>
                    <a:pt x="828" y="3496"/>
                  </a:lnTo>
                  <a:lnTo>
                    <a:pt x="875" y="3469"/>
                  </a:lnTo>
                  <a:lnTo>
                    <a:pt x="919" y="3438"/>
                  </a:lnTo>
                  <a:lnTo>
                    <a:pt x="959" y="3402"/>
                  </a:lnTo>
                  <a:lnTo>
                    <a:pt x="995" y="3362"/>
                  </a:lnTo>
                  <a:lnTo>
                    <a:pt x="1026" y="3318"/>
                  </a:lnTo>
                  <a:lnTo>
                    <a:pt x="1053" y="3271"/>
                  </a:lnTo>
                  <a:lnTo>
                    <a:pt x="1074" y="3221"/>
                  </a:lnTo>
                  <a:lnTo>
                    <a:pt x="1090" y="3168"/>
                  </a:lnTo>
                  <a:lnTo>
                    <a:pt x="1099" y="3113"/>
                  </a:lnTo>
                  <a:lnTo>
                    <a:pt x="1102" y="3056"/>
                  </a:lnTo>
                  <a:lnTo>
                    <a:pt x="1099" y="3001"/>
                  </a:lnTo>
                  <a:lnTo>
                    <a:pt x="1091" y="2949"/>
                  </a:lnTo>
                  <a:lnTo>
                    <a:pt x="1076" y="2899"/>
                  </a:lnTo>
                  <a:lnTo>
                    <a:pt x="1058" y="2851"/>
                  </a:lnTo>
                  <a:lnTo>
                    <a:pt x="1035" y="2805"/>
                  </a:lnTo>
                  <a:lnTo>
                    <a:pt x="1007" y="2763"/>
                  </a:lnTo>
                  <a:lnTo>
                    <a:pt x="975" y="2724"/>
                  </a:lnTo>
                  <a:lnTo>
                    <a:pt x="939" y="2688"/>
                  </a:lnTo>
                  <a:lnTo>
                    <a:pt x="900" y="2656"/>
                  </a:lnTo>
                  <a:lnTo>
                    <a:pt x="857" y="2628"/>
                  </a:lnTo>
                  <a:lnTo>
                    <a:pt x="857" y="368"/>
                  </a:lnTo>
                  <a:lnTo>
                    <a:pt x="854" y="327"/>
                  </a:lnTo>
                  <a:lnTo>
                    <a:pt x="844" y="291"/>
                  </a:lnTo>
                  <a:lnTo>
                    <a:pt x="830" y="255"/>
                  </a:lnTo>
                  <a:lnTo>
                    <a:pt x="809" y="223"/>
                  </a:lnTo>
                  <a:lnTo>
                    <a:pt x="785" y="195"/>
                  </a:lnTo>
                  <a:lnTo>
                    <a:pt x="757" y="170"/>
                  </a:lnTo>
                  <a:lnTo>
                    <a:pt x="725" y="150"/>
                  </a:lnTo>
                  <a:lnTo>
                    <a:pt x="689" y="136"/>
                  </a:lnTo>
                  <a:lnTo>
                    <a:pt x="652" y="126"/>
                  </a:lnTo>
                  <a:lnTo>
                    <a:pt x="612" y="123"/>
                  </a:lnTo>
                  <a:close/>
                  <a:moveTo>
                    <a:pt x="612" y="0"/>
                  </a:moveTo>
                  <a:lnTo>
                    <a:pt x="664" y="3"/>
                  </a:lnTo>
                  <a:lnTo>
                    <a:pt x="712" y="13"/>
                  </a:lnTo>
                  <a:lnTo>
                    <a:pt x="758" y="29"/>
                  </a:lnTo>
                  <a:lnTo>
                    <a:pt x="801" y="49"/>
                  </a:lnTo>
                  <a:lnTo>
                    <a:pt x="840" y="76"/>
                  </a:lnTo>
                  <a:lnTo>
                    <a:pt x="875" y="106"/>
                  </a:lnTo>
                  <a:lnTo>
                    <a:pt x="906" y="140"/>
                  </a:lnTo>
                  <a:lnTo>
                    <a:pt x="931" y="179"/>
                  </a:lnTo>
                  <a:lnTo>
                    <a:pt x="952" y="223"/>
                  </a:lnTo>
                  <a:lnTo>
                    <a:pt x="968" y="268"/>
                  </a:lnTo>
                  <a:lnTo>
                    <a:pt x="977" y="316"/>
                  </a:lnTo>
                  <a:lnTo>
                    <a:pt x="980" y="368"/>
                  </a:lnTo>
                  <a:lnTo>
                    <a:pt x="980" y="2568"/>
                  </a:lnTo>
                  <a:lnTo>
                    <a:pt x="1023" y="2603"/>
                  </a:lnTo>
                  <a:lnTo>
                    <a:pt x="1063" y="2642"/>
                  </a:lnTo>
                  <a:lnTo>
                    <a:pt x="1099" y="2685"/>
                  </a:lnTo>
                  <a:lnTo>
                    <a:pt x="1130" y="2731"/>
                  </a:lnTo>
                  <a:lnTo>
                    <a:pt x="1158" y="2780"/>
                  </a:lnTo>
                  <a:lnTo>
                    <a:pt x="1181" y="2831"/>
                  </a:lnTo>
                  <a:lnTo>
                    <a:pt x="1200" y="2885"/>
                  </a:lnTo>
                  <a:lnTo>
                    <a:pt x="1214" y="2941"/>
                  </a:lnTo>
                  <a:lnTo>
                    <a:pt x="1223" y="2998"/>
                  </a:lnTo>
                  <a:lnTo>
                    <a:pt x="1226" y="3056"/>
                  </a:lnTo>
                  <a:lnTo>
                    <a:pt x="1223" y="3119"/>
                  </a:lnTo>
                  <a:lnTo>
                    <a:pt x="1214" y="3181"/>
                  </a:lnTo>
                  <a:lnTo>
                    <a:pt x="1198" y="3240"/>
                  </a:lnTo>
                  <a:lnTo>
                    <a:pt x="1178" y="3295"/>
                  </a:lnTo>
                  <a:lnTo>
                    <a:pt x="1152" y="3349"/>
                  </a:lnTo>
                  <a:lnTo>
                    <a:pt x="1122" y="3400"/>
                  </a:lnTo>
                  <a:lnTo>
                    <a:pt x="1088" y="3447"/>
                  </a:lnTo>
                  <a:lnTo>
                    <a:pt x="1047" y="3490"/>
                  </a:lnTo>
                  <a:lnTo>
                    <a:pt x="1005" y="3529"/>
                  </a:lnTo>
                  <a:lnTo>
                    <a:pt x="957" y="3564"/>
                  </a:lnTo>
                  <a:lnTo>
                    <a:pt x="907" y="3594"/>
                  </a:lnTo>
                  <a:lnTo>
                    <a:pt x="853" y="3619"/>
                  </a:lnTo>
                  <a:lnTo>
                    <a:pt x="797" y="3640"/>
                  </a:lnTo>
                  <a:lnTo>
                    <a:pt x="738" y="3655"/>
                  </a:lnTo>
                  <a:lnTo>
                    <a:pt x="677" y="3664"/>
                  </a:lnTo>
                  <a:lnTo>
                    <a:pt x="612" y="3667"/>
                  </a:lnTo>
                  <a:lnTo>
                    <a:pt x="549" y="3664"/>
                  </a:lnTo>
                  <a:lnTo>
                    <a:pt x="488" y="3655"/>
                  </a:lnTo>
                  <a:lnTo>
                    <a:pt x="429" y="3640"/>
                  </a:lnTo>
                  <a:lnTo>
                    <a:pt x="373" y="3619"/>
                  </a:lnTo>
                  <a:lnTo>
                    <a:pt x="319" y="3594"/>
                  </a:lnTo>
                  <a:lnTo>
                    <a:pt x="268" y="3564"/>
                  </a:lnTo>
                  <a:lnTo>
                    <a:pt x="221" y="3529"/>
                  </a:lnTo>
                  <a:lnTo>
                    <a:pt x="177" y="3490"/>
                  </a:lnTo>
                  <a:lnTo>
                    <a:pt x="138" y="3447"/>
                  </a:lnTo>
                  <a:lnTo>
                    <a:pt x="104" y="3400"/>
                  </a:lnTo>
                  <a:lnTo>
                    <a:pt x="74" y="3349"/>
                  </a:lnTo>
                  <a:lnTo>
                    <a:pt x="48" y="3295"/>
                  </a:lnTo>
                  <a:lnTo>
                    <a:pt x="28" y="3240"/>
                  </a:lnTo>
                  <a:lnTo>
                    <a:pt x="12" y="3181"/>
                  </a:lnTo>
                  <a:lnTo>
                    <a:pt x="3" y="3119"/>
                  </a:lnTo>
                  <a:lnTo>
                    <a:pt x="0" y="3056"/>
                  </a:lnTo>
                  <a:lnTo>
                    <a:pt x="3" y="2998"/>
                  </a:lnTo>
                  <a:lnTo>
                    <a:pt x="11" y="2941"/>
                  </a:lnTo>
                  <a:lnTo>
                    <a:pt x="26" y="2885"/>
                  </a:lnTo>
                  <a:lnTo>
                    <a:pt x="43" y="2831"/>
                  </a:lnTo>
                  <a:lnTo>
                    <a:pt x="67" y="2780"/>
                  </a:lnTo>
                  <a:lnTo>
                    <a:pt x="95" y="2731"/>
                  </a:lnTo>
                  <a:lnTo>
                    <a:pt x="127" y="2684"/>
                  </a:lnTo>
                  <a:lnTo>
                    <a:pt x="163" y="2642"/>
                  </a:lnTo>
                  <a:lnTo>
                    <a:pt x="202" y="2603"/>
                  </a:lnTo>
                  <a:lnTo>
                    <a:pt x="244" y="2567"/>
                  </a:lnTo>
                  <a:lnTo>
                    <a:pt x="244" y="368"/>
                  </a:lnTo>
                  <a:lnTo>
                    <a:pt x="248" y="323"/>
                  </a:lnTo>
                  <a:lnTo>
                    <a:pt x="256" y="280"/>
                  </a:lnTo>
                  <a:lnTo>
                    <a:pt x="269" y="237"/>
                  </a:lnTo>
                  <a:lnTo>
                    <a:pt x="287" y="198"/>
                  </a:lnTo>
                  <a:lnTo>
                    <a:pt x="309" y="160"/>
                  </a:lnTo>
                  <a:lnTo>
                    <a:pt x="336" y="126"/>
                  </a:lnTo>
                  <a:lnTo>
                    <a:pt x="366" y="96"/>
                  </a:lnTo>
                  <a:lnTo>
                    <a:pt x="401" y="68"/>
                  </a:lnTo>
                  <a:lnTo>
                    <a:pt x="438" y="45"/>
                  </a:lnTo>
                  <a:lnTo>
                    <a:pt x="478" y="26"/>
                  </a:lnTo>
                  <a:lnTo>
                    <a:pt x="520" y="12"/>
                  </a:lnTo>
                  <a:lnTo>
                    <a:pt x="566" y="3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1013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2164080" y="3543566"/>
            <a:ext cx="2152312" cy="12710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193627" y="3633119"/>
            <a:ext cx="1357584" cy="122535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305252" y="3634694"/>
            <a:ext cx="710303" cy="121521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411116" y="3633121"/>
            <a:ext cx="27381" cy="106589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5834057" y="3669448"/>
            <a:ext cx="560225" cy="114518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6114170" y="3543566"/>
            <a:ext cx="1370839" cy="115545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1970194" y="4437794"/>
            <a:ext cx="297305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75" name="Rectangle 74"/>
          <p:cNvSpPr/>
          <p:nvPr/>
        </p:nvSpPr>
        <p:spPr>
          <a:xfrm>
            <a:off x="4616445" y="3589891"/>
            <a:ext cx="297305" cy="2514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76" name="fan_inside2"/>
          <p:cNvSpPr>
            <a:spLocks/>
          </p:cNvSpPr>
          <p:nvPr/>
        </p:nvSpPr>
        <p:spPr bwMode="auto">
          <a:xfrm>
            <a:off x="4062156" y="5022542"/>
            <a:ext cx="332543" cy="288314"/>
          </a:xfrm>
          <a:custGeom>
            <a:avLst/>
            <a:gdLst>
              <a:gd name="T0" fmla="*/ 445 w 1852"/>
              <a:gd name="T1" fmla="*/ 17 h 1677"/>
              <a:gd name="T2" fmla="*/ 477 w 1852"/>
              <a:gd name="T3" fmla="*/ 75 h 1677"/>
              <a:gd name="T4" fmla="*/ 497 w 1852"/>
              <a:gd name="T5" fmla="*/ 162 h 1677"/>
              <a:gd name="T6" fmla="*/ 518 w 1852"/>
              <a:gd name="T7" fmla="*/ 263 h 1677"/>
              <a:gd name="T8" fmla="*/ 545 w 1852"/>
              <a:gd name="T9" fmla="*/ 367 h 1677"/>
              <a:gd name="T10" fmla="*/ 588 w 1852"/>
              <a:gd name="T11" fmla="*/ 459 h 1677"/>
              <a:gd name="T12" fmla="*/ 655 w 1852"/>
              <a:gd name="T13" fmla="*/ 526 h 1677"/>
              <a:gd name="T14" fmla="*/ 755 w 1852"/>
              <a:gd name="T15" fmla="*/ 554 h 1677"/>
              <a:gd name="T16" fmla="*/ 897 w 1852"/>
              <a:gd name="T17" fmla="*/ 509 h 1677"/>
              <a:gd name="T18" fmla="*/ 1021 w 1852"/>
              <a:gd name="T19" fmla="*/ 306 h 1677"/>
              <a:gd name="T20" fmla="*/ 1157 w 1852"/>
              <a:gd name="T21" fmla="*/ 126 h 1677"/>
              <a:gd name="T22" fmla="*/ 1299 w 1852"/>
              <a:gd name="T23" fmla="*/ 46 h 1677"/>
              <a:gd name="T24" fmla="*/ 1446 w 1852"/>
              <a:gd name="T25" fmla="*/ 61 h 1677"/>
              <a:gd name="T26" fmla="*/ 1592 w 1852"/>
              <a:gd name="T27" fmla="*/ 163 h 1677"/>
              <a:gd name="T28" fmla="*/ 1732 w 1852"/>
              <a:gd name="T29" fmla="*/ 344 h 1677"/>
              <a:gd name="T30" fmla="*/ 1820 w 1852"/>
              <a:gd name="T31" fmla="*/ 540 h 1677"/>
              <a:gd name="T32" fmla="*/ 1851 w 1852"/>
              <a:gd name="T33" fmla="*/ 666 h 1677"/>
              <a:gd name="T34" fmla="*/ 1843 w 1852"/>
              <a:gd name="T35" fmla="*/ 736 h 1677"/>
              <a:gd name="T36" fmla="*/ 1802 w 1852"/>
              <a:gd name="T37" fmla="*/ 761 h 1677"/>
              <a:gd name="T38" fmla="*/ 1735 w 1852"/>
              <a:gd name="T39" fmla="*/ 753 h 1677"/>
              <a:gd name="T40" fmla="*/ 1649 w 1852"/>
              <a:gd name="T41" fmla="*/ 727 h 1677"/>
              <a:gd name="T42" fmla="*/ 1551 w 1852"/>
              <a:gd name="T43" fmla="*/ 694 h 1677"/>
              <a:gd name="T44" fmla="*/ 1447 w 1852"/>
              <a:gd name="T45" fmla="*/ 666 h 1677"/>
              <a:gd name="T46" fmla="*/ 1346 w 1852"/>
              <a:gd name="T47" fmla="*/ 658 h 1677"/>
              <a:gd name="T48" fmla="*/ 1254 w 1852"/>
              <a:gd name="T49" fmla="*/ 680 h 1677"/>
              <a:gd name="T50" fmla="*/ 1176 w 1852"/>
              <a:gd name="T51" fmla="*/ 747 h 1677"/>
              <a:gd name="T52" fmla="*/ 1119 w 1852"/>
              <a:gd name="T53" fmla="*/ 854 h 1677"/>
              <a:gd name="T54" fmla="*/ 1168 w 1852"/>
              <a:gd name="T55" fmla="*/ 955 h 1677"/>
              <a:gd name="T56" fmla="*/ 1316 w 1852"/>
              <a:gd name="T57" fmla="*/ 1171 h 1677"/>
              <a:gd name="T58" fmla="*/ 1376 w 1852"/>
              <a:gd name="T59" fmla="*/ 1349 h 1677"/>
              <a:gd name="T60" fmla="*/ 1355 w 1852"/>
              <a:gd name="T61" fmla="*/ 1490 h 1677"/>
              <a:gd name="T62" fmla="*/ 1261 w 1852"/>
              <a:gd name="T63" fmla="*/ 1591 h 1677"/>
              <a:gd name="T64" fmla="*/ 1100 w 1852"/>
              <a:gd name="T65" fmla="*/ 1653 h 1677"/>
              <a:gd name="T66" fmla="*/ 880 w 1852"/>
              <a:gd name="T67" fmla="*/ 1677 h 1677"/>
              <a:gd name="T68" fmla="*/ 648 w 1852"/>
              <a:gd name="T69" fmla="*/ 1648 h 1677"/>
              <a:gd name="T70" fmla="*/ 517 w 1852"/>
              <a:gd name="T71" fmla="*/ 1605 h 1677"/>
              <a:gd name="T72" fmla="*/ 474 w 1852"/>
              <a:gd name="T73" fmla="*/ 1553 h 1677"/>
              <a:gd name="T74" fmla="*/ 495 w 1852"/>
              <a:gd name="T75" fmla="*/ 1496 h 1677"/>
              <a:gd name="T76" fmla="*/ 561 w 1852"/>
              <a:gd name="T77" fmla="*/ 1431 h 1677"/>
              <a:gd name="T78" fmla="*/ 649 w 1852"/>
              <a:gd name="T79" fmla="*/ 1358 h 1677"/>
              <a:gd name="T80" fmla="*/ 737 w 1852"/>
              <a:gd name="T81" fmla="*/ 1275 h 1677"/>
              <a:gd name="T82" fmla="*/ 803 w 1852"/>
              <a:gd name="T83" fmla="*/ 1185 h 1677"/>
              <a:gd name="T84" fmla="*/ 826 w 1852"/>
              <a:gd name="T85" fmla="*/ 1084 h 1677"/>
              <a:gd name="T86" fmla="*/ 783 w 1852"/>
              <a:gd name="T87" fmla="*/ 973 h 1677"/>
              <a:gd name="T88" fmla="*/ 689 w 1852"/>
              <a:gd name="T89" fmla="*/ 874 h 1677"/>
              <a:gd name="T90" fmla="*/ 413 w 1852"/>
              <a:gd name="T91" fmla="*/ 903 h 1677"/>
              <a:gd name="T92" fmla="*/ 210 w 1852"/>
              <a:gd name="T93" fmla="*/ 880 h 1677"/>
              <a:gd name="T94" fmla="*/ 76 w 1852"/>
              <a:gd name="T95" fmla="*/ 811 h 1677"/>
              <a:gd name="T96" fmla="*/ 9 w 1852"/>
              <a:gd name="T97" fmla="*/ 701 h 1677"/>
              <a:gd name="T98" fmla="*/ 6 w 1852"/>
              <a:gd name="T99" fmla="*/ 555 h 1677"/>
              <a:gd name="T100" fmla="*/ 64 w 1852"/>
              <a:gd name="T101" fmla="*/ 378 h 1677"/>
              <a:gd name="T102" fmla="*/ 182 w 1852"/>
              <a:gd name="T103" fmla="*/ 186 h 1677"/>
              <a:gd name="T104" fmla="*/ 301 w 1852"/>
              <a:gd name="T105" fmla="*/ 59 h 1677"/>
              <a:gd name="T106" fmla="*/ 382 w 1852"/>
              <a:gd name="T107" fmla="*/ 5 h 1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52" h="1677">
                <a:moveTo>
                  <a:pt x="412" y="0"/>
                </a:moveTo>
                <a:lnTo>
                  <a:pt x="425" y="2"/>
                </a:lnTo>
                <a:lnTo>
                  <a:pt x="436" y="9"/>
                </a:lnTo>
                <a:lnTo>
                  <a:pt x="445" y="17"/>
                </a:lnTo>
                <a:lnTo>
                  <a:pt x="455" y="29"/>
                </a:lnTo>
                <a:lnTo>
                  <a:pt x="463" y="42"/>
                </a:lnTo>
                <a:lnTo>
                  <a:pt x="470" y="58"/>
                </a:lnTo>
                <a:lnTo>
                  <a:pt x="477" y="75"/>
                </a:lnTo>
                <a:lnTo>
                  <a:pt x="482" y="95"/>
                </a:lnTo>
                <a:lnTo>
                  <a:pt x="488" y="116"/>
                </a:lnTo>
                <a:lnTo>
                  <a:pt x="493" y="139"/>
                </a:lnTo>
                <a:lnTo>
                  <a:pt x="497" y="162"/>
                </a:lnTo>
                <a:lnTo>
                  <a:pt x="503" y="186"/>
                </a:lnTo>
                <a:lnTo>
                  <a:pt x="507" y="212"/>
                </a:lnTo>
                <a:lnTo>
                  <a:pt x="512" y="237"/>
                </a:lnTo>
                <a:lnTo>
                  <a:pt x="518" y="263"/>
                </a:lnTo>
                <a:lnTo>
                  <a:pt x="523" y="289"/>
                </a:lnTo>
                <a:lnTo>
                  <a:pt x="530" y="316"/>
                </a:lnTo>
                <a:lnTo>
                  <a:pt x="537" y="342"/>
                </a:lnTo>
                <a:lnTo>
                  <a:pt x="545" y="367"/>
                </a:lnTo>
                <a:lnTo>
                  <a:pt x="555" y="391"/>
                </a:lnTo>
                <a:lnTo>
                  <a:pt x="564" y="415"/>
                </a:lnTo>
                <a:lnTo>
                  <a:pt x="576" y="437"/>
                </a:lnTo>
                <a:lnTo>
                  <a:pt x="588" y="459"/>
                </a:lnTo>
                <a:lnTo>
                  <a:pt x="602" y="478"/>
                </a:lnTo>
                <a:lnTo>
                  <a:pt x="618" y="496"/>
                </a:lnTo>
                <a:lnTo>
                  <a:pt x="636" y="511"/>
                </a:lnTo>
                <a:lnTo>
                  <a:pt x="655" y="526"/>
                </a:lnTo>
                <a:lnTo>
                  <a:pt x="677" y="537"/>
                </a:lnTo>
                <a:lnTo>
                  <a:pt x="700" y="546"/>
                </a:lnTo>
                <a:lnTo>
                  <a:pt x="726" y="551"/>
                </a:lnTo>
                <a:lnTo>
                  <a:pt x="755" y="554"/>
                </a:lnTo>
                <a:lnTo>
                  <a:pt x="787" y="535"/>
                </a:lnTo>
                <a:lnTo>
                  <a:pt x="822" y="522"/>
                </a:lnTo>
                <a:lnTo>
                  <a:pt x="858" y="512"/>
                </a:lnTo>
                <a:lnTo>
                  <a:pt x="897" y="509"/>
                </a:lnTo>
                <a:lnTo>
                  <a:pt x="928" y="511"/>
                </a:lnTo>
                <a:lnTo>
                  <a:pt x="958" y="436"/>
                </a:lnTo>
                <a:lnTo>
                  <a:pt x="989" y="368"/>
                </a:lnTo>
                <a:lnTo>
                  <a:pt x="1021" y="306"/>
                </a:lnTo>
                <a:lnTo>
                  <a:pt x="1054" y="252"/>
                </a:lnTo>
                <a:lnTo>
                  <a:pt x="1087" y="202"/>
                </a:lnTo>
                <a:lnTo>
                  <a:pt x="1121" y="162"/>
                </a:lnTo>
                <a:lnTo>
                  <a:pt x="1157" y="126"/>
                </a:lnTo>
                <a:lnTo>
                  <a:pt x="1191" y="97"/>
                </a:lnTo>
                <a:lnTo>
                  <a:pt x="1227" y="74"/>
                </a:lnTo>
                <a:lnTo>
                  <a:pt x="1262" y="57"/>
                </a:lnTo>
                <a:lnTo>
                  <a:pt x="1299" y="46"/>
                </a:lnTo>
                <a:lnTo>
                  <a:pt x="1336" y="42"/>
                </a:lnTo>
                <a:lnTo>
                  <a:pt x="1373" y="42"/>
                </a:lnTo>
                <a:lnTo>
                  <a:pt x="1409" y="50"/>
                </a:lnTo>
                <a:lnTo>
                  <a:pt x="1446" y="61"/>
                </a:lnTo>
                <a:lnTo>
                  <a:pt x="1483" y="79"/>
                </a:lnTo>
                <a:lnTo>
                  <a:pt x="1520" y="102"/>
                </a:lnTo>
                <a:lnTo>
                  <a:pt x="1556" y="129"/>
                </a:lnTo>
                <a:lnTo>
                  <a:pt x="1592" y="163"/>
                </a:lnTo>
                <a:lnTo>
                  <a:pt x="1628" y="200"/>
                </a:lnTo>
                <a:lnTo>
                  <a:pt x="1663" y="243"/>
                </a:lnTo>
                <a:lnTo>
                  <a:pt x="1698" y="291"/>
                </a:lnTo>
                <a:lnTo>
                  <a:pt x="1732" y="344"/>
                </a:lnTo>
                <a:lnTo>
                  <a:pt x="1766" y="400"/>
                </a:lnTo>
                <a:lnTo>
                  <a:pt x="1788" y="452"/>
                </a:lnTo>
                <a:lnTo>
                  <a:pt x="1805" y="498"/>
                </a:lnTo>
                <a:lnTo>
                  <a:pt x="1820" y="540"/>
                </a:lnTo>
                <a:lnTo>
                  <a:pt x="1832" y="577"/>
                </a:lnTo>
                <a:lnTo>
                  <a:pt x="1842" y="611"/>
                </a:lnTo>
                <a:lnTo>
                  <a:pt x="1848" y="641"/>
                </a:lnTo>
                <a:lnTo>
                  <a:pt x="1851" y="666"/>
                </a:lnTo>
                <a:lnTo>
                  <a:pt x="1852" y="688"/>
                </a:lnTo>
                <a:lnTo>
                  <a:pt x="1851" y="707"/>
                </a:lnTo>
                <a:lnTo>
                  <a:pt x="1848" y="723"/>
                </a:lnTo>
                <a:lnTo>
                  <a:pt x="1843" y="736"/>
                </a:lnTo>
                <a:lnTo>
                  <a:pt x="1836" y="746"/>
                </a:lnTo>
                <a:lnTo>
                  <a:pt x="1826" y="753"/>
                </a:lnTo>
                <a:lnTo>
                  <a:pt x="1815" y="757"/>
                </a:lnTo>
                <a:lnTo>
                  <a:pt x="1802" y="761"/>
                </a:lnTo>
                <a:lnTo>
                  <a:pt x="1788" y="762"/>
                </a:lnTo>
                <a:lnTo>
                  <a:pt x="1771" y="760"/>
                </a:lnTo>
                <a:lnTo>
                  <a:pt x="1754" y="757"/>
                </a:lnTo>
                <a:lnTo>
                  <a:pt x="1735" y="753"/>
                </a:lnTo>
                <a:lnTo>
                  <a:pt x="1715" y="748"/>
                </a:lnTo>
                <a:lnTo>
                  <a:pt x="1694" y="742"/>
                </a:lnTo>
                <a:lnTo>
                  <a:pt x="1672" y="734"/>
                </a:lnTo>
                <a:lnTo>
                  <a:pt x="1649" y="727"/>
                </a:lnTo>
                <a:lnTo>
                  <a:pt x="1625" y="719"/>
                </a:lnTo>
                <a:lnTo>
                  <a:pt x="1601" y="710"/>
                </a:lnTo>
                <a:lnTo>
                  <a:pt x="1576" y="702"/>
                </a:lnTo>
                <a:lnTo>
                  <a:pt x="1551" y="694"/>
                </a:lnTo>
                <a:lnTo>
                  <a:pt x="1525" y="685"/>
                </a:lnTo>
                <a:lnTo>
                  <a:pt x="1499" y="678"/>
                </a:lnTo>
                <a:lnTo>
                  <a:pt x="1473" y="672"/>
                </a:lnTo>
                <a:lnTo>
                  <a:pt x="1447" y="666"/>
                </a:lnTo>
                <a:lnTo>
                  <a:pt x="1421" y="662"/>
                </a:lnTo>
                <a:lnTo>
                  <a:pt x="1396" y="659"/>
                </a:lnTo>
                <a:lnTo>
                  <a:pt x="1370" y="657"/>
                </a:lnTo>
                <a:lnTo>
                  <a:pt x="1346" y="658"/>
                </a:lnTo>
                <a:lnTo>
                  <a:pt x="1322" y="660"/>
                </a:lnTo>
                <a:lnTo>
                  <a:pt x="1298" y="664"/>
                </a:lnTo>
                <a:lnTo>
                  <a:pt x="1275" y="671"/>
                </a:lnTo>
                <a:lnTo>
                  <a:pt x="1254" y="680"/>
                </a:lnTo>
                <a:lnTo>
                  <a:pt x="1232" y="693"/>
                </a:lnTo>
                <a:lnTo>
                  <a:pt x="1213" y="707"/>
                </a:lnTo>
                <a:lnTo>
                  <a:pt x="1193" y="726"/>
                </a:lnTo>
                <a:lnTo>
                  <a:pt x="1176" y="747"/>
                </a:lnTo>
                <a:lnTo>
                  <a:pt x="1160" y="772"/>
                </a:lnTo>
                <a:lnTo>
                  <a:pt x="1146" y="800"/>
                </a:lnTo>
                <a:lnTo>
                  <a:pt x="1133" y="829"/>
                </a:lnTo>
                <a:lnTo>
                  <a:pt x="1119" y="854"/>
                </a:lnTo>
                <a:lnTo>
                  <a:pt x="1101" y="879"/>
                </a:lnTo>
                <a:lnTo>
                  <a:pt x="1109" y="887"/>
                </a:lnTo>
                <a:lnTo>
                  <a:pt x="1118" y="896"/>
                </a:lnTo>
                <a:lnTo>
                  <a:pt x="1168" y="955"/>
                </a:lnTo>
                <a:lnTo>
                  <a:pt x="1214" y="1013"/>
                </a:lnTo>
                <a:lnTo>
                  <a:pt x="1254" y="1069"/>
                </a:lnTo>
                <a:lnTo>
                  <a:pt x="1287" y="1121"/>
                </a:lnTo>
                <a:lnTo>
                  <a:pt x="1316" y="1171"/>
                </a:lnTo>
                <a:lnTo>
                  <a:pt x="1339" y="1219"/>
                </a:lnTo>
                <a:lnTo>
                  <a:pt x="1356" y="1265"/>
                </a:lnTo>
                <a:lnTo>
                  <a:pt x="1368" y="1308"/>
                </a:lnTo>
                <a:lnTo>
                  <a:pt x="1376" y="1349"/>
                </a:lnTo>
                <a:lnTo>
                  <a:pt x="1378" y="1388"/>
                </a:lnTo>
                <a:lnTo>
                  <a:pt x="1375" y="1425"/>
                </a:lnTo>
                <a:lnTo>
                  <a:pt x="1367" y="1458"/>
                </a:lnTo>
                <a:lnTo>
                  <a:pt x="1355" y="1490"/>
                </a:lnTo>
                <a:lnTo>
                  <a:pt x="1338" y="1519"/>
                </a:lnTo>
                <a:lnTo>
                  <a:pt x="1316" y="1545"/>
                </a:lnTo>
                <a:lnTo>
                  <a:pt x="1291" y="1569"/>
                </a:lnTo>
                <a:lnTo>
                  <a:pt x="1261" y="1591"/>
                </a:lnTo>
                <a:lnTo>
                  <a:pt x="1227" y="1610"/>
                </a:lnTo>
                <a:lnTo>
                  <a:pt x="1188" y="1627"/>
                </a:lnTo>
                <a:lnTo>
                  <a:pt x="1146" y="1641"/>
                </a:lnTo>
                <a:lnTo>
                  <a:pt x="1100" y="1653"/>
                </a:lnTo>
                <a:lnTo>
                  <a:pt x="1051" y="1662"/>
                </a:lnTo>
                <a:lnTo>
                  <a:pt x="997" y="1670"/>
                </a:lnTo>
                <a:lnTo>
                  <a:pt x="940" y="1674"/>
                </a:lnTo>
                <a:lnTo>
                  <a:pt x="880" y="1677"/>
                </a:lnTo>
                <a:lnTo>
                  <a:pt x="816" y="1676"/>
                </a:lnTo>
                <a:lnTo>
                  <a:pt x="753" y="1668"/>
                </a:lnTo>
                <a:lnTo>
                  <a:pt x="697" y="1658"/>
                </a:lnTo>
                <a:lnTo>
                  <a:pt x="648" y="1648"/>
                </a:lnTo>
                <a:lnTo>
                  <a:pt x="606" y="1637"/>
                </a:lnTo>
                <a:lnTo>
                  <a:pt x="571" y="1627"/>
                </a:lnTo>
                <a:lnTo>
                  <a:pt x="541" y="1616"/>
                </a:lnTo>
                <a:lnTo>
                  <a:pt x="517" y="1605"/>
                </a:lnTo>
                <a:lnTo>
                  <a:pt x="499" y="1592"/>
                </a:lnTo>
                <a:lnTo>
                  <a:pt x="485" y="1580"/>
                </a:lnTo>
                <a:lnTo>
                  <a:pt x="478" y="1567"/>
                </a:lnTo>
                <a:lnTo>
                  <a:pt x="474" y="1553"/>
                </a:lnTo>
                <a:lnTo>
                  <a:pt x="474" y="1540"/>
                </a:lnTo>
                <a:lnTo>
                  <a:pt x="478" y="1526"/>
                </a:lnTo>
                <a:lnTo>
                  <a:pt x="485" y="1512"/>
                </a:lnTo>
                <a:lnTo>
                  <a:pt x="495" y="1496"/>
                </a:lnTo>
                <a:lnTo>
                  <a:pt x="509" y="1481"/>
                </a:lnTo>
                <a:lnTo>
                  <a:pt x="524" y="1464"/>
                </a:lnTo>
                <a:lnTo>
                  <a:pt x="542" y="1448"/>
                </a:lnTo>
                <a:lnTo>
                  <a:pt x="561" y="1431"/>
                </a:lnTo>
                <a:lnTo>
                  <a:pt x="582" y="1413"/>
                </a:lnTo>
                <a:lnTo>
                  <a:pt x="604" y="1395"/>
                </a:lnTo>
                <a:lnTo>
                  <a:pt x="626" y="1376"/>
                </a:lnTo>
                <a:lnTo>
                  <a:pt x="649" y="1358"/>
                </a:lnTo>
                <a:lnTo>
                  <a:pt x="671" y="1338"/>
                </a:lnTo>
                <a:lnTo>
                  <a:pt x="694" y="1318"/>
                </a:lnTo>
                <a:lnTo>
                  <a:pt x="716" y="1297"/>
                </a:lnTo>
                <a:lnTo>
                  <a:pt x="737" y="1275"/>
                </a:lnTo>
                <a:lnTo>
                  <a:pt x="757" y="1254"/>
                </a:lnTo>
                <a:lnTo>
                  <a:pt x="774" y="1231"/>
                </a:lnTo>
                <a:lnTo>
                  <a:pt x="789" y="1208"/>
                </a:lnTo>
                <a:lnTo>
                  <a:pt x="803" y="1185"/>
                </a:lnTo>
                <a:lnTo>
                  <a:pt x="814" y="1160"/>
                </a:lnTo>
                <a:lnTo>
                  <a:pt x="820" y="1136"/>
                </a:lnTo>
                <a:lnTo>
                  <a:pt x="825" y="1109"/>
                </a:lnTo>
                <a:lnTo>
                  <a:pt x="826" y="1084"/>
                </a:lnTo>
                <a:lnTo>
                  <a:pt x="822" y="1057"/>
                </a:lnTo>
                <a:lnTo>
                  <a:pt x="814" y="1030"/>
                </a:lnTo>
                <a:lnTo>
                  <a:pt x="801" y="1003"/>
                </a:lnTo>
                <a:lnTo>
                  <a:pt x="783" y="973"/>
                </a:lnTo>
                <a:lnTo>
                  <a:pt x="760" y="944"/>
                </a:lnTo>
                <a:lnTo>
                  <a:pt x="733" y="924"/>
                </a:lnTo>
                <a:lnTo>
                  <a:pt x="709" y="900"/>
                </a:lnTo>
                <a:lnTo>
                  <a:pt x="689" y="874"/>
                </a:lnTo>
                <a:lnTo>
                  <a:pt x="613" y="886"/>
                </a:lnTo>
                <a:lnTo>
                  <a:pt x="542" y="895"/>
                </a:lnTo>
                <a:lnTo>
                  <a:pt x="475" y="901"/>
                </a:lnTo>
                <a:lnTo>
                  <a:pt x="413" y="903"/>
                </a:lnTo>
                <a:lnTo>
                  <a:pt x="356" y="902"/>
                </a:lnTo>
                <a:lnTo>
                  <a:pt x="303" y="898"/>
                </a:lnTo>
                <a:lnTo>
                  <a:pt x="254" y="890"/>
                </a:lnTo>
                <a:lnTo>
                  <a:pt x="210" y="880"/>
                </a:lnTo>
                <a:lnTo>
                  <a:pt x="170" y="867"/>
                </a:lnTo>
                <a:lnTo>
                  <a:pt x="134" y="852"/>
                </a:lnTo>
                <a:lnTo>
                  <a:pt x="103" y="833"/>
                </a:lnTo>
                <a:lnTo>
                  <a:pt x="76" y="811"/>
                </a:lnTo>
                <a:lnTo>
                  <a:pt x="53" y="788"/>
                </a:lnTo>
                <a:lnTo>
                  <a:pt x="35" y="761"/>
                </a:lnTo>
                <a:lnTo>
                  <a:pt x="20" y="732"/>
                </a:lnTo>
                <a:lnTo>
                  <a:pt x="9" y="701"/>
                </a:lnTo>
                <a:lnTo>
                  <a:pt x="2" y="667"/>
                </a:lnTo>
                <a:lnTo>
                  <a:pt x="0" y="632"/>
                </a:lnTo>
                <a:lnTo>
                  <a:pt x="1" y="595"/>
                </a:lnTo>
                <a:lnTo>
                  <a:pt x="6" y="555"/>
                </a:lnTo>
                <a:lnTo>
                  <a:pt x="15" y="513"/>
                </a:lnTo>
                <a:lnTo>
                  <a:pt x="27" y="471"/>
                </a:lnTo>
                <a:lnTo>
                  <a:pt x="45" y="426"/>
                </a:lnTo>
                <a:lnTo>
                  <a:pt x="64" y="378"/>
                </a:lnTo>
                <a:lnTo>
                  <a:pt x="88" y="330"/>
                </a:lnTo>
                <a:lnTo>
                  <a:pt x="115" y="281"/>
                </a:lnTo>
                <a:lnTo>
                  <a:pt x="146" y="230"/>
                </a:lnTo>
                <a:lnTo>
                  <a:pt x="182" y="186"/>
                </a:lnTo>
                <a:lnTo>
                  <a:pt x="215" y="146"/>
                </a:lnTo>
                <a:lnTo>
                  <a:pt x="247" y="112"/>
                </a:lnTo>
                <a:lnTo>
                  <a:pt x="275" y="83"/>
                </a:lnTo>
                <a:lnTo>
                  <a:pt x="301" y="59"/>
                </a:lnTo>
                <a:lnTo>
                  <a:pt x="323" y="39"/>
                </a:lnTo>
                <a:lnTo>
                  <a:pt x="345" y="23"/>
                </a:lnTo>
                <a:lnTo>
                  <a:pt x="364" y="12"/>
                </a:lnTo>
                <a:lnTo>
                  <a:pt x="382" y="5"/>
                </a:lnTo>
                <a:lnTo>
                  <a:pt x="398" y="0"/>
                </a:lnTo>
                <a:lnTo>
                  <a:pt x="412" y="0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grpSp>
        <p:nvGrpSpPr>
          <p:cNvPr id="5" name="Group 4"/>
          <p:cNvGrpSpPr/>
          <p:nvPr/>
        </p:nvGrpSpPr>
        <p:grpSpPr>
          <a:xfrm>
            <a:off x="2755695" y="2503541"/>
            <a:ext cx="1150534" cy="1176427"/>
            <a:chOff x="3684011" y="1965599"/>
            <a:chExt cx="1534045" cy="156856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011" y="2099508"/>
              <a:ext cx="1534045" cy="14346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80918" y="1965599"/>
              <a:ext cx="405246" cy="493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531" y="2236649"/>
            <a:ext cx="7532301" cy="1136145"/>
            <a:chOff x="1219105" y="1743831"/>
            <a:chExt cx="10043068" cy="1514861"/>
          </a:xfrm>
        </p:grpSpPr>
        <p:sp>
          <p:nvSpPr>
            <p:cNvPr id="47" name="TextBox 46"/>
            <p:cNvSpPr txBox="1"/>
            <p:nvPr/>
          </p:nvSpPr>
          <p:spPr>
            <a:xfrm>
              <a:off x="6416573" y="2212252"/>
              <a:ext cx="4845600" cy="1046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TW" sz="1500" dirty="0"/>
                <a:t>If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temperature reaches 25C </a:t>
              </a:r>
              <a:r>
                <a:rPr kumimoji="1" lang="en-US" altLang="zh-TW" sz="1500" dirty="0"/>
                <a:t>then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turn on fan</a:t>
              </a:r>
            </a:p>
            <a:p>
              <a:r>
                <a:rPr kumimoji="1" lang="en-US" altLang="zh-TW" sz="1500" dirty="0"/>
                <a:t>If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TV is on </a:t>
              </a:r>
              <a:r>
                <a:rPr kumimoji="1" lang="en-US" altLang="zh-TW" sz="1500" dirty="0"/>
                <a:t>then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turn on light</a:t>
              </a:r>
            </a:p>
            <a:p>
              <a:r>
                <a:rPr kumimoji="1" lang="en-US" altLang="zh-TW" sz="1500" dirty="0"/>
                <a:t>If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door is locked </a:t>
              </a:r>
              <a:r>
                <a:rPr kumimoji="1" lang="en-US" altLang="zh-TW" sz="1500" dirty="0"/>
                <a:t>then </a:t>
              </a:r>
              <a:r>
                <a:rPr kumimoji="1" lang="en-US" altLang="zh-TW" sz="1500" dirty="0">
                  <a:solidFill>
                    <a:srgbClr val="0432FF"/>
                  </a:solidFill>
                </a:rPr>
                <a:t>turn off camera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19105" y="1743831"/>
              <a:ext cx="3113411" cy="9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350" dirty="0"/>
                <a:t>The user submits rules to the cloud, and authorizes cloud to access his/her devices</a:t>
              </a:r>
              <a:endParaRPr kumimoji="1" lang="zh-TW" altLang="en-US" sz="135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02556" y="3841354"/>
            <a:ext cx="19024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50" dirty="0"/>
              <a:t>The device </a:t>
            </a:r>
            <a:r>
              <a:rPr kumimoji="1" lang="en-US" altLang="zh-TW" sz="1350"/>
              <a:t>sends an update whenever </a:t>
            </a:r>
            <a:r>
              <a:rPr kumimoji="1" lang="en-US" altLang="zh-TW" sz="1350" dirty="0"/>
              <a:t>its state changes</a:t>
            </a:r>
            <a:endParaRPr kumimoji="1" lang="zh-TW" altLang="en-US" sz="1350" dirty="0"/>
          </a:p>
        </p:txBody>
      </p:sp>
      <p:sp>
        <p:nvSpPr>
          <p:cNvPr id="38" name="Rectangle 37"/>
          <p:cNvSpPr/>
          <p:nvPr/>
        </p:nvSpPr>
        <p:spPr>
          <a:xfrm>
            <a:off x="5264766" y="2587963"/>
            <a:ext cx="3598109" cy="27957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9F111-1618-A140-B08C-F8F3175061F2}"/>
              </a:ext>
            </a:extLst>
          </p:cNvPr>
          <p:cNvSpPr/>
          <p:nvPr/>
        </p:nvSpPr>
        <p:spPr>
          <a:xfrm>
            <a:off x="8197699" y="4660727"/>
            <a:ext cx="3917310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397923">
              <a:buClr>
                <a:srgbClr val="000000"/>
              </a:buClr>
              <a:buSzPts val="1100"/>
            </a:pPr>
            <a:r>
              <a:rPr lang="en-US" altLang="zh-TW" b="1" dirty="0"/>
              <a:t>Service</a:t>
            </a:r>
            <a:r>
              <a:rPr lang="en-US" altLang="zh-TW" dirty="0"/>
              <a:t>: Skype, Spotify, Alexa, SMS, ...</a:t>
            </a:r>
            <a:endParaRPr lang="en-US" dirty="0"/>
          </a:p>
          <a:p>
            <a:pPr indent="-397923">
              <a:buClr>
                <a:srgbClr val="000000"/>
              </a:buClr>
              <a:buSzPts val="1100"/>
            </a:pPr>
            <a:r>
              <a:rPr lang="en-US" altLang="zh-TW" b="1" dirty="0"/>
              <a:t>Trigger</a:t>
            </a:r>
            <a:r>
              <a:rPr lang="en-US" altLang="zh-TW" dirty="0"/>
              <a:t>: e.g. When I enter home</a:t>
            </a:r>
            <a:endParaRPr lang="en-US" dirty="0"/>
          </a:p>
          <a:p>
            <a:pPr indent="-397923">
              <a:buClr>
                <a:srgbClr val="000000"/>
              </a:buClr>
              <a:buSzPts val="1100"/>
            </a:pPr>
            <a:r>
              <a:rPr lang="en-US" altLang="zh-TW" b="1" dirty="0"/>
              <a:t>Action</a:t>
            </a:r>
            <a:r>
              <a:rPr lang="en-US" altLang="zh-TW" dirty="0"/>
              <a:t>: e.g. Turn on Wi-Fi</a:t>
            </a:r>
            <a:endParaRPr lang="en-US" dirty="0"/>
          </a:p>
          <a:p>
            <a:pPr indent="-397923">
              <a:buClr>
                <a:srgbClr val="000000"/>
              </a:buClr>
              <a:buSzPts val="1100"/>
            </a:pPr>
            <a:r>
              <a:rPr lang="en-US" altLang="zh-TW" b="1" dirty="0"/>
              <a:t>Applet</a:t>
            </a:r>
            <a:r>
              <a:rPr lang="en-US" altLang="zh-TW" dirty="0"/>
              <a:t>: Chaining triggers to actions</a:t>
            </a:r>
            <a:endParaRPr lang="en-US" dirty="0"/>
          </a:p>
          <a:p>
            <a:r>
              <a:rPr lang="en-US" altLang="zh-TW" b="1" dirty="0"/>
              <a:t>Channel</a:t>
            </a:r>
            <a:r>
              <a:rPr lang="en-US" altLang="zh-TW" dirty="0"/>
              <a:t>: Part of an service’s 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20638 -0.2085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6549 0.21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2" grpId="0" animBg="1"/>
      <p:bldP spid="72" grpId="1" animBg="1"/>
      <p:bldP spid="75" grpId="0" animBg="1"/>
      <p:bldP spid="75" grpId="1" animBg="1"/>
      <p:bldP spid="75" grpId="2" animBg="1"/>
      <p:bldP spid="76" grpId="0" animBg="1"/>
      <p:bldP spid="76" grpId="1" animBg="1"/>
      <p:bldP spid="37" grpId="0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 (10 mins)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前往 </a:t>
            </a:r>
            <a:r>
              <a:rPr lang="en-US" dirty="0">
                <a:hlinkClick r:id="rId3"/>
              </a:rPr>
              <a:t>https://ifttt.com</a:t>
            </a:r>
            <a:endParaRPr lang="en-US" dirty="0"/>
          </a:p>
          <a:p>
            <a:r>
              <a:rPr lang="zh-TW" altLang="en-US" dirty="0"/>
              <a:t>找一條你想使用的規則</a:t>
            </a:r>
            <a:endParaRPr lang="en-US" altLang="zh-TW" dirty="0"/>
          </a:p>
          <a:p>
            <a:r>
              <a:rPr lang="zh-TW" altLang="en-US" dirty="0"/>
              <a:t>找一條你可以用來惡作劇</a:t>
            </a:r>
            <a:r>
              <a:rPr lang="en-US" altLang="zh-TW" dirty="0"/>
              <a:t>/</a:t>
            </a:r>
            <a:r>
              <a:rPr lang="zh-TW" altLang="en-US" dirty="0"/>
              <a:t>做壞事的規則</a:t>
            </a:r>
            <a:endParaRPr lang="en-US" altLang="zh-TW" dirty="0"/>
          </a:p>
          <a:p>
            <a:r>
              <a:rPr lang="en-US" dirty="0"/>
              <a:t>Can it be worse?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832" y="3761773"/>
            <a:ext cx="4453554" cy="2691112"/>
          </a:xfrm>
          <a:prstGeom prst="rect">
            <a:avLst/>
          </a:prstGeom>
        </p:spPr>
      </p:pic>
      <p:pic>
        <p:nvPicPr>
          <p:cNvPr id="9" name="Google Shape;238;p38">
            <a:extLst>
              <a:ext uri="{FF2B5EF4-FFF2-40B4-BE49-F238E27FC236}">
                <a16:creationId xmlns:a16="http://schemas.microsoft.com/office/drawing/2014/main" id="{5AE4ECF0-C75A-3D47-BBCA-C5A1609C19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1623"/>
          <a:stretch/>
        </p:blipFill>
        <p:spPr>
          <a:xfrm>
            <a:off x="1125414" y="3857907"/>
            <a:ext cx="1946032" cy="24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1D11A-1F48-D540-97E9-88FBAB2F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89E3D-AA2D-C54D-80E8-492E8E7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27172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IFTTT Security Issues</a:t>
            </a:r>
            <a:endParaRPr lang="en-US" dirty="0"/>
          </a:p>
        </p:txBody>
      </p:sp>
      <p:sp>
        <p:nvSpPr>
          <p:cNvPr id="245" name="Google Shape;245;p3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Receipts could be “unsafe”</a:t>
            </a:r>
            <a:endParaRPr lang="en-US" dirty="0"/>
          </a:p>
          <a:p>
            <a:r>
              <a:rPr lang="en-US" altLang="zh-TW" dirty="0"/>
              <a:t>Secrecy violation</a:t>
            </a:r>
            <a:endParaRPr lang="en-US" dirty="0"/>
          </a:p>
          <a:p>
            <a:pPr lvl="1"/>
            <a:r>
              <a:rPr lang="en-US" altLang="zh-TW" dirty="0"/>
              <a:t>If I take a new photo</a:t>
            </a:r>
            <a:br>
              <a:rPr lang="en-US" altLang="zh-TW" dirty="0"/>
            </a:br>
            <a:r>
              <a:rPr lang="en-US" altLang="zh-TW" dirty="0"/>
              <a:t>➔ Add photo to Flickr</a:t>
            </a:r>
            <a:endParaRPr lang="en-US" dirty="0"/>
          </a:p>
          <a:p>
            <a:r>
              <a:rPr lang="en-US" altLang="zh-TW" dirty="0"/>
              <a:t>Integrity violation</a:t>
            </a:r>
            <a:endParaRPr lang="en-US" dirty="0"/>
          </a:p>
          <a:p>
            <a:pPr lvl="1"/>
            <a:r>
              <a:rPr lang="en-US" altLang="zh-TW" dirty="0"/>
              <a:t>If I am tagged in a photo</a:t>
            </a:r>
            <a:br>
              <a:rPr lang="en-US" altLang="zh-TW" dirty="0"/>
            </a:br>
            <a:r>
              <a:rPr lang="en-US" altLang="zh-TW" dirty="0"/>
              <a:t>➔ Create a Facebook status</a:t>
            </a:r>
            <a:endParaRPr lang="en-US" dirty="0"/>
          </a:p>
          <a:p>
            <a:r>
              <a:rPr lang="en-US" altLang="zh-TW" dirty="0"/>
              <a:t>Chaining recipes</a:t>
            </a:r>
            <a:endParaRPr lang="en-US" dirty="0"/>
          </a:p>
          <a:p>
            <a:pPr lvl="1"/>
            <a:r>
              <a:rPr lang="en-US" altLang="zh-TW" dirty="0"/>
              <a:t>A ➔ B &amp; B ➔ C</a:t>
            </a:r>
            <a:endParaRPr lang="en-US" dirty="0"/>
          </a:p>
          <a:p>
            <a:pPr lvl="1"/>
            <a:r>
              <a:rPr lang="en-US" altLang="zh-TW" dirty="0"/>
              <a:t>Exploit condition A to execute C</a:t>
            </a:r>
            <a:endParaRPr lang="en-US" dirty="0"/>
          </a:p>
        </p:txBody>
      </p:sp>
      <p:sp>
        <p:nvSpPr>
          <p:cNvPr id="246" name="Google Shape;246;p39"/>
          <p:cNvSpPr txBox="1"/>
          <p:nvPr/>
        </p:nvSpPr>
        <p:spPr>
          <a:xfrm>
            <a:off x="838200" y="6105526"/>
            <a:ext cx="11473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“Some Recipes Can Do More Than Spoil Your Appetite: Analyzing the Security and Privacy Risks of IFTTT Recipes,” WWW 2017.</a:t>
            </a:r>
            <a:endParaRPr sz="1200" dirty="0"/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867" y="2080034"/>
            <a:ext cx="5287567" cy="26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/>
          <p:nvPr/>
        </p:nvSpPr>
        <p:spPr>
          <a:xfrm>
            <a:off x="7266767" y="4667200"/>
            <a:ext cx="34064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1600" i="1"/>
              <a:t>Secrecy Lattice</a:t>
            </a:r>
            <a:endParaRPr sz="1600" i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58C01-905B-A74B-A694-25037689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A894A-8A3F-204F-A5AA-0EB90734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9981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81B998-AC44-4041-969F-DB506AB5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IFTTT Security Issues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998E5-8A87-6645-980B-5589B66F6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i="1" dirty="0"/>
              <a:t>Chaining recipes </a:t>
            </a:r>
            <a:r>
              <a:rPr lang="en-US" altLang="zh-TW" dirty="0"/>
              <a:t>may cause unintended consequences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19779-ED6D-7B4E-A441-FE9C63CA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91" y="2296691"/>
            <a:ext cx="8780585" cy="3396745"/>
          </a:xfrm>
          <a:prstGeom prst="rect">
            <a:avLst/>
          </a:prstGeom>
        </p:spPr>
      </p:pic>
      <p:sp>
        <p:nvSpPr>
          <p:cNvPr id="10" name="Google Shape;246;p39">
            <a:extLst>
              <a:ext uri="{FF2B5EF4-FFF2-40B4-BE49-F238E27FC236}">
                <a16:creationId xmlns:a16="http://schemas.microsoft.com/office/drawing/2014/main" id="{063354AD-0EEF-3345-BCB9-C331D5B9D84D}"/>
              </a:ext>
            </a:extLst>
          </p:cNvPr>
          <p:cNvSpPr txBox="1"/>
          <p:nvPr/>
        </p:nvSpPr>
        <p:spPr>
          <a:xfrm>
            <a:off x="838200" y="6050857"/>
            <a:ext cx="11473600" cy="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sz="1200" i="1" dirty="0"/>
              <a:t>Reference: “SAFECHAIN: Securing Trigger-Action Programming from Attack Chains,” Transactions on Information Forensics and Security, 2019.  </a:t>
            </a:r>
            <a:endParaRPr sz="120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CFE749-F1A2-4D4C-A13B-A86EBEB9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BC152-9BF4-E545-987B-FA294C15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755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IFTTT Security Issues</a:t>
            </a:r>
            <a:endParaRPr lang="en-US"/>
          </a:p>
        </p:txBody>
      </p:sp>
      <p:sp>
        <p:nvSpPr>
          <p:cNvPr id="254" name="Google Shape;254;p4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OAuth 2.0</a:t>
            </a:r>
            <a:endParaRPr lang="en-US" dirty="0"/>
          </a:p>
          <a:p>
            <a:pPr lvl="1"/>
            <a:r>
              <a:rPr lang="en-US" altLang="zh-TW" dirty="0"/>
              <a:t>Allow IFTTT to access APIs</a:t>
            </a:r>
            <a:br>
              <a:rPr lang="en-US" altLang="zh-TW" dirty="0"/>
            </a:br>
            <a:r>
              <a:rPr lang="en-US" altLang="zh-TW" dirty="0"/>
              <a:t>to get or manipulate user’s data</a:t>
            </a:r>
            <a:br>
              <a:rPr lang="en-US" altLang="zh-TW" dirty="0"/>
            </a:br>
            <a:r>
              <a:rPr lang="en-US" altLang="zh-TW" dirty="0"/>
              <a:t>on other services</a:t>
            </a:r>
            <a:endParaRPr lang="en-US" dirty="0"/>
          </a:p>
          <a:p>
            <a:r>
              <a:rPr lang="en-US" altLang="zh-TW" dirty="0"/>
              <a:t>Security risks</a:t>
            </a:r>
            <a:endParaRPr lang="en-US" dirty="0"/>
          </a:p>
          <a:p>
            <a:pPr lvl="1"/>
            <a:r>
              <a:rPr lang="en-US" altLang="zh-TW" dirty="0"/>
              <a:t>Platform compromise</a:t>
            </a:r>
            <a:endParaRPr lang="en-US" dirty="0"/>
          </a:p>
          <a:p>
            <a:pPr lvl="1"/>
            <a:r>
              <a:rPr lang="en-US" altLang="zh-TW" dirty="0"/>
              <a:t>Over-privileged access tokens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E8112-8C7D-B746-A134-5F78C463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35</a:t>
            </a:fld>
            <a:endParaRPr lang="uk-UA"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565" y="1634666"/>
            <a:ext cx="6029435" cy="43591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0"/>
          <p:cNvSpPr txBox="1"/>
          <p:nvPr/>
        </p:nvSpPr>
        <p:spPr>
          <a:xfrm>
            <a:off x="415600" y="6091832"/>
            <a:ext cx="106780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“Decentralized Action Integrity for Trigger-Action IoT Platforms,” NDSS 2018.</a:t>
            </a:r>
            <a:endParaRPr sz="1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B55447-DF90-7845-BCD3-B24C4994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178040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IFTTT Security Issues</a:t>
            </a:r>
            <a:endParaRPr lang="en-US"/>
          </a:p>
        </p:txBody>
      </p:sp>
      <p:sp>
        <p:nvSpPr>
          <p:cNvPr id="262" name="Google Shape;262;p4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Over-privileged access tokens</a:t>
            </a:r>
            <a:endParaRPr lang="en-US"/>
          </a:p>
          <a:p>
            <a:pPr lvl="1"/>
            <a:r>
              <a:rPr lang="en-US" altLang="zh-TW"/>
              <a:t>Online services are not designed to support</a:t>
            </a:r>
            <a:br>
              <a:rPr lang="en-US" altLang="zh-TW"/>
            </a:br>
            <a:r>
              <a:rPr lang="en-US" altLang="zh-TW"/>
              <a:t>only trigger-action platforms</a:t>
            </a:r>
            <a:endParaRPr lang="en-US"/>
          </a:p>
          <a:p>
            <a:pPr lvl="1"/>
            <a:r>
              <a:rPr lang="en-US" altLang="zh-TW"/>
              <a:t>Coarse-grained OAuth scopes</a:t>
            </a:r>
            <a:endParaRPr lang="en-US"/>
          </a:p>
          <a:p>
            <a:r>
              <a:rPr lang="en-US" altLang="zh-TW"/>
              <a:t>What privileges will this applet request</a:t>
            </a:r>
            <a:br>
              <a:rPr lang="en-US" altLang="zh-TW"/>
            </a:br>
            <a:r>
              <a:rPr lang="en-US" altLang="zh-TW"/>
              <a:t>to access your twitter account?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94DBB-4620-F846-B704-DC856361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</a:t>
            </a:r>
            <a:r>
              <a:rPr lang="en-US" altLang="zh-TW"/>
              <a:t>| </a:t>
            </a:r>
            <a:r>
              <a:rPr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2C6A4-CAFE-0D4A-A127-5023BA19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0910" y="1532106"/>
            <a:ext cx="3581501" cy="44257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56;p40">
            <a:extLst>
              <a:ext uri="{FF2B5EF4-FFF2-40B4-BE49-F238E27FC236}">
                <a16:creationId xmlns:a16="http://schemas.microsoft.com/office/drawing/2014/main" id="{2E5F7CBE-F400-FB49-9C92-61A39300B449}"/>
              </a:ext>
            </a:extLst>
          </p:cNvPr>
          <p:cNvSpPr txBox="1"/>
          <p:nvPr/>
        </p:nvSpPr>
        <p:spPr>
          <a:xfrm>
            <a:off x="415600" y="6091832"/>
            <a:ext cx="106780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“Decentralized Action Integrity for Trigger-Action IoT Platforms,” NDSS 2018.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9412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IFTTT Security Issues</a:t>
            </a:r>
            <a:endParaRPr lang="en-US" dirty="0"/>
          </a:p>
        </p:txBody>
      </p:sp>
      <p:sp>
        <p:nvSpPr>
          <p:cNvPr id="270" name="Google Shape;270;p4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679831" cy="4351338"/>
          </a:xfrm>
        </p:spPr>
        <p:txBody>
          <a:bodyPr/>
          <a:lstStyle/>
          <a:p>
            <a:r>
              <a:rPr lang="en-US" altLang="zh-TW" dirty="0"/>
              <a:t>Many of them are not necessary</a:t>
            </a:r>
            <a:br>
              <a:rPr lang="en-US" altLang="zh-TW" dirty="0"/>
            </a:br>
            <a:r>
              <a:rPr lang="en-US" altLang="zh-TW" dirty="0"/>
              <a:t>to complete the task</a:t>
            </a:r>
            <a:endParaRPr lang="en-US" dirty="0"/>
          </a:p>
          <a:p>
            <a:r>
              <a:rPr lang="en-US" altLang="zh-TW" dirty="0"/>
              <a:t>User is only given an all-or-nothing choice</a:t>
            </a:r>
            <a:endParaRPr lang="en-US" dirty="0"/>
          </a:p>
        </p:txBody>
      </p:sp>
      <p:pic>
        <p:nvPicPr>
          <p:cNvPr id="272" name="Google Shape;272;p42"/>
          <p:cNvPicPr preferRelativeResize="0"/>
          <p:nvPr/>
        </p:nvPicPr>
        <p:blipFill rotWithShape="1">
          <a:blip r:embed="rId3">
            <a:alphaModFix/>
          </a:blip>
          <a:srcRect l="1305" t="15090" r="51888" b="7719"/>
          <a:stretch/>
        </p:blipFill>
        <p:spPr>
          <a:xfrm>
            <a:off x="7152034" y="1109467"/>
            <a:ext cx="4178399" cy="50658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634F1-C751-1E44-9BE3-BE13B4A9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F5D01-A34F-3B45-B85B-757A1B06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37</a:t>
            </a:fld>
            <a:endParaRPr kumimoji="1" lang="zh-TW" altLang="en-US"/>
          </a:p>
        </p:txBody>
      </p:sp>
      <p:sp>
        <p:nvSpPr>
          <p:cNvPr id="9" name="Google Shape;256;p40">
            <a:extLst>
              <a:ext uri="{FF2B5EF4-FFF2-40B4-BE49-F238E27FC236}">
                <a16:creationId xmlns:a16="http://schemas.microsoft.com/office/drawing/2014/main" id="{62ED5124-CFF1-5449-999D-D9088EF65B59}"/>
              </a:ext>
            </a:extLst>
          </p:cNvPr>
          <p:cNvSpPr txBox="1"/>
          <p:nvPr/>
        </p:nvSpPr>
        <p:spPr>
          <a:xfrm>
            <a:off x="415600" y="6091832"/>
            <a:ext cx="106780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“Decentralized Action Integrity for Trigger-Action IoT Platforms,” NDSS 2018.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64642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Automotive Security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4890DD-57B4-784D-BB43-EAE897109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0AD95-8959-C044-A8BC-2D826A95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0FAA0-256F-8F44-A861-06F1FA8C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5064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Modern Cars</a:t>
            </a:r>
            <a:endParaRPr lang="en-US"/>
          </a:p>
        </p:txBody>
      </p:sp>
      <p:sp>
        <p:nvSpPr>
          <p:cNvPr id="330" name="Google Shape;330;p5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Many subsystems</a:t>
            </a:r>
            <a:endParaRPr lang="en-US" dirty="0"/>
          </a:p>
          <a:p>
            <a:pPr lvl="1"/>
            <a:r>
              <a:rPr lang="en-US" altLang="zh-TW" dirty="0"/>
              <a:t>Emergency break</a:t>
            </a:r>
            <a:endParaRPr lang="en-US" dirty="0"/>
          </a:p>
          <a:p>
            <a:pPr lvl="1"/>
            <a:r>
              <a:rPr lang="en-US" altLang="zh-TW" dirty="0"/>
              <a:t>Blind spot detection</a:t>
            </a:r>
            <a:endParaRPr lang="en-US" dirty="0"/>
          </a:p>
          <a:p>
            <a:pPr lvl="1"/>
            <a:r>
              <a:rPr lang="en-US" altLang="zh-TW" dirty="0"/>
              <a:t>HVAC control panel</a:t>
            </a:r>
            <a:endParaRPr lang="en-US" dirty="0"/>
          </a:p>
          <a:p>
            <a:pPr lvl="1"/>
            <a:r>
              <a:rPr lang="en-US" altLang="zh-TW" dirty="0"/>
              <a:t>Smart rear camera</a:t>
            </a:r>
            <a:endParaRPr lang="en-US" dirty="0"/>
          </a:p>
          <a:p>
            <a:pPr lvl="1"/>
            <a:r>
              <a:rPr lang="en-US" altLang="zh-TW" dirty="0"/>
              <a:t>Secure gateway</a:t>
            </a:r>
            <a:endParaRPr lang="en-US" dirty="0"/>
          </a:p>
          <a:p>
            <a:pPr lvl="1"/>
            <a:r>
              <a:rPr lang="en-US" altLang="zh-TW" dirty="0"/>
              <a:t>....</a:t>
            </a:r>
            <a:endParaRPr lang="en-US" dirty="0"/>
          </a:p>
        </p:txBody>
      </p:sp>
      <p:pic>
        <p:nvPicPr>
          <p:cNvPr id="331" name="Google Shape;331;p51"/>
          <p:cNvPicPr preferRelativeResize="0"/>
          <p:nvPr/>
        </p:nvPicPr>
        <p:blipFill rotWithShape="1">
          <a:blip r:embed="rId3">
            <a:alphaModFix/>
          </a:blip>
          <a:srcRect l="4097" t="3984" r="5257"/>
          <a:stretch/>
        </p:blipFill>
        <p:spPr>
          <a:xfrm>
            <a:off x="4486700" y="1610618"/>
            <a:ext cx="7429333" cy="440723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1"/>
          <p:cNvSpPr txBox="1"/>
          <p:nvPr/>
        </p:nvSpPr>
        <p:spPr>
          <a:xfrm>
            <a:off x="757000" y="6061425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www.fleetcarma.com</a:t>
            </a:r>
            <a:r>
              <a:rPr lang="en-US" altLang="zh-TW" sz="1200" i="1" dirty="0"/>
              <a:t>/fleet-telematics-ultimate-guide/</a:t>
            </a: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94225-36B1-F54F-A963-E0C0A867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70273-6576-EB49-BA71-BC915E4F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5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TW" dirty="0"/>
              <a:t>Security and privacy issues in</a:t>
            </a:r>
          </a:p>
          <a:p>
            <a:pPr lvl="1" fontAlgn="base"/>
            <a:r>
              <a:rPr lang="en-US" altLang="zh-TW" dirty="0"/>
              <a:t>Smart home</a:t>
            </a:r>
          </a:p>
          <a:p>
            <a:pPr lvl="1" fontAlgn="base"/>
            <a:r>
              <a:rPr lang="en-US" altLang="zh-TW" dirty="0"/>
              <a:t>Drone</a:t>
            </a:r>
          </a:p>
          <a:p>
            <a:pPr lvl="1" fontAlgn="base"/>
            <a:r>
              <a:rPr lang="en-US" altLang="zh-TW" dirty="0"/>
              <a:t>Automotive</a:t>
            </a:r>
          </a:p>
          <a:p>
            <a:pPr lvl="1" fontAlgn="base"/>
            <a:r>
              <a:rPr lang="en-US" altLang="zh-TW" dirty="0"/>
              <a:t>Voice controlled device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D4B84-8A55-A64A-8D82-1204DD27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49D62-FC98-364A-8401-F34A26D3F029}"/>
              </a:ext>
            </a:extLst>
          </p:cNvPr>
          <p:cNvSpPr/>
          <p:nvPr/>
        </p:nvSpPr>
        <p:spPr>
          <a:xfrm>
            <a:off x="838200" y="5273656"/>
            <a:ext cx="49552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u="sng" dirty="0">
                <a:latin typeface="Noto Sans CJK TC Light" panose="020B0300000000000000" pitchFamily="34" charset="-128"/>
                <a:ea typeface="Noto Sans CJK TC Light" panose="020B0300000000000000" pitchFamily="34" charset="-128"/>
              </a:rPr>
              <a:t>建議搭配實驗</a:t>
            </a:r>
            <a:r>
              <a:rPr lang="zh-CN" altLang="en-US" sz="2800" dirty="0">
                <a:latin typeface="Noto Sans CJK TC Light" panose="020B0300000000000000" pitchFamily="34" charset="-128"/>
                <a:ea typeface="Noto Sans CJK TC Light" panose="020B0300000000000000" pitchFamily="34" charset="-128"/>
              </a:rPr>
              <a:t>：</a:t>
            </a:r>
            <a:r>
              <a:rPr lang="en-US" altLang="zh-TW" sz="2800" dirty="0">
                <a:latin typeface="Noto Sans CJK TC Light" panose="020B0300000000000000" pitchFamily="34" charset="-128"/>
                <a:ea typeface="Noto Sans CJK TC Light" panose="020B0300000000000000" pitchFamily="34" charset="-128"/>
              </a:rPr>
              <a:t>OAuth 2.0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F5DDD-9ED3-D144-9F58-1EA77CCE6A88}"/>
              </a:ext>
            </a:extLst>
          </p:cNvPr>
          <p:cNvGrpSpPr/>
          <p:nvPr/>
        </p:nvGrpSpPr>
        <p:grpSpPr>
          <a:xfrm>
            <a:off x="8848595" y="1870075"/>
            <a:ext cx="1915018" cy="1927243"/>
            <a:chOff x="6695582" y="3087619"/>
            <a:chExt cx="1915018" cy="19272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3895E5-54FA-2747-A1AB-869808B7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582" y="4034395"/>
              <a:ext cx="980467" cy="9804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D0BF2D-8D2D-D940-A930-B00F6EE4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765" y="4094969"/>
              <a:ext cx="761835" cy="7618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62586-6408-8447-9EF7-1859731E0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0175" y="3087619"/>
              <a:ext cx="810425" cy="81042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D4661B-1CF4-7F44-8778-FF39FEAE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671" y="1831933"/>
            <a:ext cx="823523" cy="8235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FD824-C828-D043-880D-CF9EE094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10259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Practice: Car Hacking (5 mins)</a:t>
            </a:r>
            <a:endParaRPr lang="en-US" dirty="0"/>
          </a:p>
        </p:txBody>
      </p:sp>
      <p:sp>
        <p:nvSpPr>
          <p:cNvPr id="338" name="Google Shape;338;p5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Why hacking cars?</a:t>
            </a:r>
            <a:endParaRPr lang="en-US" dirty="0"/>
          </a:p>
          <a:p>
            <a:r>
              <a:rPr lang="en-US" altLang="zh-TW" dirty="0"/>
              <a:t>What will happen if a car is hacked?</a:t>
            </a:r>
            <a:endParaRPr lang="en-US" dirty="0"/>
          </a:p>
          <a:p>
            <a:r>
              <a:rPr lang="en-US" altLang="zh-TW" dirty="0"/>
              <a:t>Is the current design of cars</a:t>
            </a:r>
            <a:br>
              <a:rPr lang="en-US" altLang="zh-TW" dirty="0"/>
            </a:br>
            <a:r>
              <a:rPr lang="en-US" altLang="zh-TW" dirty="0"/>
              <a:t>secure enough?</a:t>
            </a:r>
            <a:endParaRPr lang="en-US" dirty="0"/>
          </a:p>
        </p:txBody>
      </p:sp>
      <p:pic>
        <p:nvPicPr>
          <p:cNvPr id="339" name="Google Shape;33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667" y="1825625"/>
            <a:ext cx="4988600" cy="374146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2"/>
          <p:cNvSpPr txBox="1"/>
          <p:nvPr/>
        </p:nvSpPr>
        <p:spPr>
          <a:xfrm>
            <a:off x="675800" y="6123338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www.wired.com</a:t>
            </a:r>
            <a:r>
              <a:rPr lang="en-US" altLang="zh-TW" sz="1200" i="1" dirty="0"/>
              <a:t>/2016/03/</a:t>
            </a:r>
            <a:r>
              <a:rPr lang="en-US" altLang="zh-TW" sz="1200" i="1" dirty="0" err="1"/>
              <a:t>fbi</a:t>
            </a:r>
            <a:r>
              <a:rPr lang="en-US" altLang="zh-TW" sz="1200" i="1" dirty="0"/>
              <a:t>-warns-car-hacking-real-risk/</a:t>
            </a: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B827B-2147-1B45-89B8-69DD9735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10D2E-32A2-DC4F-A4E6-3F714EF8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1118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Practice: Car Hacking (5 mins)</a:t>
            </a:r>
            <a:endParaRPr lang="en-US" dirty="0"/>
          </a:p>
        </p:txBody>
      </p:sp>
      <p:sp>
        <p:nvSpPr>
          <p:cNvPr id="346" name="Google Shape;346;p53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What are the potential attack vectors of a car?</a:t>
            </a:r>
          </a:p>
          <a:p>
            <a:pPr lvl="1"/>
            <a:r>
              <a:rPr lang="en-US" altLang="zh-TW" dirty="0"/>
              <a:t>Car sensors and actuators</a:t>
            </a:r>
            <a:endParaRPr lang="en-US" dirty="0"/>
          </a:p>
          <a:p>
            <a:pPr lvl="1"/>
            <a:r>
              <a:rPr lang="en-US" altLang="zh-TW" dirty="0"/>
              <a:t>In-vehicle network</a:t>
            </a:r>
            <a:endParaRPr lang="en-US" dirty="0"/>
          </a:p>
          <a:p>
            <a:pPr lvl="1"/>
            <a:r>
              <a:rPr lang="en-US" altLang="zh-TW" dirty="0"/>
              <a:t>Control unit of cars</a:t>
            </a:r>
            <a:endParaRPr lang="en-US" dirty="0"/>
          </a:p>
          <a:p>
            <a:pPr lvl="1"/>
            <a:r>
              <a:rPr lang="en-US" altLang="zh-TW" dirty="0"/>
              <a:t>Driving assistance systems</a:t>
            </a:r>
            <a:endParaRPr lang="en-US" dirty="0"/>
          </a:p>
          <a:p>
            <a:pPr lvl="1"/>
            <a:r>
              <a:rPr lang="en-US" altLang="zh-TW" dirty="0"/>
              <a:t>AI models used in car system</a:t>
            </a:r>
            <a:endParaRPr lang="en-US" dirty="0"/>
          </a:p>
          <a:p>
            <a:pPr lvl="1"/>
            <a:r>
              <a:rPr lang="en-US" altLang="zh-TW" dirty="0"/>
              <a:t>Software of car system</a:t>
            </a:r>
            <a:endParaRPr lang="en-US" dirty="0"/>
          </a:p>
          <a:p>
            <a:pPr lvl="1"/>
            <a:r>
              <a:rPr lang="en-US" altLang="zh-TW" dirty="0"/>
              <a:t>Communication between cars</a:t>
            </a:r>
            <a:endParaRPr lang="en-US" dirty="0"/>
          </a:p>
          <a:p>
            <a:pPr lvl="1"/>
            <a:r>
              <a:rPr lang="en-US" altLang="zh-TW" dirty="0"/>
              <a:t>...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1DC5E-84C1-9049-AA54-18DC3CDE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</a:t>
            </a:r>
            <a:r>
              <a:rPr lang="en-US" altLang="zh-TW"/>
              <a:t>| </a:t>
            </a:r>
            <a:r>
              <a:rPr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96433-63E8-1A43-9180-C02C0BB8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398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C3AB36-E40A-D948-8BE7-E2A29745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Automotive Security:</a:t>
            </a:r>
            <a:br>
              <a:rPr lang="en-US" altLang="zh-TW" dirty="0"/>
            </a:br>
            <a:r>
              <a:rPr lang="en-US" altLang="zh-TW" dirty="0"/>
              <a:t>In-vehicle network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1FA64A-20FF-2242-B89C-15CC6B6B5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DD957-55CD-2C4A-9529-9FFA93FB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847958-6C3E-8F44-9A54-84BEB36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7603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Controller Area Network (CAN)</a:t>
            </a:r>
            <a:endParaRPr lang="en-US" dirty="0"/>
          </a:p>
        </p:txBody>
      </p:sp>
      <p:sp>
        <p:nvSpPr>
          <p:cNvPr id="352" name="Google Shape;352;p5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“</a:t>
            </a:r>
            <a:r>
              <a:rPr lang="en-US" altLang="zh-TW" i="1" dirty="0"/>
              <a:t>A vehicle bus standard designed to allow microcontrollers and devices to communicate with each other without a host computer</a:t>
            </a:r>
            <a:r>
              <a:rPr lang="en-US" altLang="zh-TW" dirty="0"/>
              <a:t>”</a:t>
            </a:r>
            <a:endParaRPr lang="en-US" dirty="0"/>
          </a:p>
          <a:p>
            <a:r>
              <a:rPr lang="en-US" altLang="zh-TW" dirty="0"/>
              <a:t>Features</a:t>
            </a:r>
            <a:endParaRPr lang="en-US" dirty="0"/>
          </a:p>
          <a:p>
            <a:pPr lvl="1"/>
            <a:r>
              <a:rPr lang="en-US" altLang="zh-TW" dirty="0"/>
              <a:t>Multicast</a:t>
            </a:r>
            <a:endParaRPr lang="en-US" dirty="0"/>
          </a:p>
          <a:p>
            <a:pPr lvl="1"/>
            <a:r>
              <a:rPr lang="en-US" altLang="zh-TW" dirty="0"/>
              <a:t>No node configuration (address)</a:t>
            </a:r>
            <a:endParaRPr lang="en-US" dirty="0"/>
          </a:p>
          <a:p>
            <a:pPr lvl="1"/>
            <a:r>
              <a:rPr lang="en-US" altLang="zh-TW" dirty="0"/>
              <a:t>Deterministic</a:t>
            </a:r>
            <a:endParaRPr lang="en-US" dirty="0"/>
          </a:p>
        </p:txBody>
      </p:sp>
      <p:pic>
        <p:nvPicPr>
          <p:cNvPr id="353" name="Google Shape;35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2944896"/>
            <a:ext cx="5907200" cy="323206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4"/>
          <p:cNvSpPr txBox="1"/>
          <p:nvPr/>
        </p:nvSpPr>
        <p:spPr>
          <a:xfrm>
            <a:off x="838200" y="6063012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200" i="1" dirty="0"/>
              <a:t>Reference: “On feedback-based </a:t>
            </a:r>
            <a:r>
              <a:rPr lang="en-US" altLang="zh-TW" sz="1200" i="1" dirty="0" err="1"/>
              <a:t>rateless</a:t>
            </a:r>
            <a:r>
              <a:rPr lang="en-US" altLang="zh-TW" sz="1200" i="1" dirty="0"/>
              <a:t> codes for data collection in vehicular networks”</a:t>
            </a: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A4932-FA5C-DA47-9448-5DC6157E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F073-EC21-5747-9EBB-311BBAC6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4955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Controller Area Network</a:t>
            </a:r>
            <a:r>
              <a:rPr lang="zh-TW" altLang="en-US" dirty="0"/>
              <a:t> </a:t>
            </a:r>
            <a:r>
              <a:rPr lang="en-US" altLang="zh-TW" dirty="0"/>
              <a:t>(CAN)</a:t>
            </a:r>
            <a:endParaRPr lang="en-US" dirty="0"/>
          </a:p>
        </p:txBody>
      </p:sp>
      <p:sp>
        <p:nvSpPr>
          <p:cNvPr id="360" name="Google Shape;360;p5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Base frame format</a:t>
            </a:r>
            <a:endParaRPr lang="en-US" dirty="0"/>
          </a:p>
          <a:p>
            <a:pPr lvl="1"/>
            <a:r>
              <a:rPr lang="en-US" altLang="zh-TW" dirty="0"/>
              <a:t>Green - Message identifier (11 bits)</a:t>
            </a:r>
            <a:endParaRPr lang="en-US" dirty="0"/>
          </a:p>
          <a:p>
            <a:pPr lvl="1"/>
            <a:r>
              <a:rPr lang="en-US" altLang="zh-TW" dirty="0"/>
              <a:t>Red - Data field (</a:t>
            </a:r>
            <a:r>
              <a:rPr lang="en-US" altLang="zh-TW" dirty="0">
                <a:solidFill>
                  <a:srgbClr val="FF0000"/>
                </a:solidFill>
              </a:rPr>
              <a:t>at most </a:t>
            </a:r>
            <a:r>
              <a:rPr lang="en-US" altLang="zh-TW" dirty="0"/>
              <a:t>64 bits)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686E4-408D-CC43-85B5-C9B39238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44</a:t>
            </a:fld>
            <a:endParaRPr lang="uk-UA"/>
          </a:p>
        </p:txBody>
      </p:sp>
      <p:pic>
        <p:nvPicPr>
          <p:cNvPr id="361" name="Google Shape;3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334" y="3225935"/>
            <a:ext cx="9947333" cy="25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5"/>
          <p:cNvSpPr txBox="1"/>
          <p:nvPr/>
        </p:nvSpPr>
        <p:spPr>
          <a:xfrm>
            <a:off x="675800" y="5978875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en.wikipedia.org</a:t>
            </a:r>
            <a:r>
              <a:rPr lang="en-US" altLang="zh-TW" sz="1200" i="1" dirty="0"/>
              <a:t>/wiki/</a:t>
            </a:r>
            <a:r>
              <a:rPr lang="en-US" altLang="zh-TW" sz="1200" i="1" dirty="0" err="1"/>
              <a:t>CAN_bus</a:t>
            </a:r>
            <a:endParaRPr sz="1200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98BB28-EBEE-5A4C-BAEF-5951C80A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377365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Hacking CAN Bus</a:t>
            </a:r>
            <a:endParaRPr lang="en-US"/>
          </a:p>
        </p:txBody>
      </p:sp>
      <p:sp>
        <p:nvSpPr>
          <p:cNvPr id="368" name="Google Shape;368;p5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CAN protocol is not designed to be secure</a:t>
            </a:r>
            <a:endParaRPr lang="en-US"/>
          </a:p>
          <a:p>
            <a:pPr lvl="1"/>
            <a:r>
              <a:rPr lang="en-US" altLang="zh-TW"/>
              <a:t>No encryption</a:t>
            </a:r>
            <a:endParaRPr lang="en-US"/>
          </a:p>
          <a:p>
            <a:pPr lvl="1"/>
            <a:r>
              <a:rPr lang="en-US" altLang="zh-TW"/>
              <a:t>No authentication mechanism</a:t>
            </a:r>
            <a:endParaRPr lang="en-US"/>
          </a:p>
          <a:p>
            <a:r>
              <a:rPr lang="en-US" altLang="zh-TW"/>
              <a:t>If an attacker can access CAN bus, …</a:t>
            </a:r>
            <a:endParaRPr lang="en-US"/>
          </a:p>
          <a:p>
            <a:pPr lvl="1"/>
            <a:r>
              <a:rPr lang="en-US" altLang="zh-TW"/>
              <a:t>Sniffing messages</a:t>
            </a:r>
            <a:endParaRPr lang="en-US"/>
          </a:p>
          <a:p>
            <a:pPr lvl="1"/>
            <a:r>
              <a:rPr lang="en-US" altLang="zh-TW"/>
              <a:t>Replay attack</a:t>
            </a:r>
            <a:endParaRPr lang="en-US"/>
          </a:p>
          <a:p>
            <a:pPr lvl="1"/>
            <a:r>
              <a:rPr lang="en-US" altLang="zh-TW"/>
              <a:t>Jamming attack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67A4B-3155-EF41-8687-D41B432E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D3199-2CF9-6D47-8A6E-17C5E605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1180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Hacking CAN Bus</a:t>
            </a:r>
            <a:endParaRPr lang="en-US"/>
          </a:p>
        </p:txBody>
      </p:sp>
      <p:sp>
        <p:nvSpPr>
          <p:cNvPr id="374" name="Google Shape;374;p5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Onboard Diagnostic port (OBD2)</a:t>
            </a:r>
            <a:endParaRPr lang="en-US" dirty="0"/>
          </a:p>
          <a:p>
            <a:pPr lvl="1"/>
            <a:r>
              <a:rPr lang="en-US" altLang="zh-TW" dirty="0"/>
              <a:t>Direct interface to a vehicle’s CAN bus</a:t>
            </a:r>
            <a:endParaRPr lang="en-US" dirty="0"/>
          </a:p>
          <a:p>
            <a:r>
              <a:rPr lang="en-US" altLang="zh-TW" dirty="0"/>
              <a:t>Reverse engineering CAN bus</a:t>
            </a:r>
            <a:br>
              <a:rPr lang="en-US" altLang="zh-TW" dirty="0"/>
            </a:br>
            <a:r>
              <a:rPr lang="en-US" altLang="zh-TW" dirty="0"/>
              <a:t>communications</a:t>
            </a:r>
            <a:endParaRPr lang="en-US" dirty="0"/>
          </a:p>
          <a:p>
            <a:pPr lvl="1"/>
            <a:r>
              <a:rPr lang="en-US" altLang="zh-TW" dirty="0"/>
              <a:t>Analyze the message IDs and payloads</a:t>
            </a:r>
            <a:endParaRPr lang="en-US" dirty="0"/>
          </a:p>
          <a:p>
            <a:pPr lvl="1"/>
            <a:r>
              <a:rPr lang="en-US" altLang="zh-TW" dirty="0"/>
              <a:t>Inject fake messages to control the car</a:t>
            </a:r>
            <a:endParaRPr lang="en-US" dirty="0"/>
          </a:p>
        </p:txBody>
      </p:sp>
      <p:pic>
        <p:nvPicPr>
          <p:cNvPr id="375" name="Google Shape;375;p5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633" t="17820" r="7108" b="2409"/>
          <a:stretch/>
        </p:blipFill>
        <p:spPr>
          <a:xfrm>
            <a:off x="7187867" y="1872850"/>
            <a:ext cx="4775030" cy="31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7"/>
          <p:cNvSpPr txBox="1"/>
          <p:nvPr/>
        </p:nvSpPr>
        <p:spPr>
          <a:xfrm>
            <a:off x="675800" y="6074112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200" i="1" dirty="0"/>
              <a:t>“</a:t>
            </a:r>
            <a:r>
              <a:rPr lang="en-US" altLang="zh-TW" sz="1200" i="1" dirty="0"/>
              <a:t>Reference: “Hacking the CAN Bus: Basic Manipulation of a Modern Automobile Through CAN Bus Reverse Engineering”</a:t>
            </a:r>
            <a:endParaRPr sz="1200" i="1" dirty="0"/>
          </a:p>
        </p:txBody>
      </p:sp>
      <p:sp>
        <p:nvSpPr>
          <p:cNvPr id="377" name="Google Shape;377;p57"/>
          <p:cNvSpPr txBox="1"/>
          <p:nvPr/>
        </p:nvSpPr>
        <p:spPr>
          <a:xfrm>
            <a:off x="7372782" y="5032375"/>
            <a:ext cx="4405200" cy="4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1600" i="1" dirty="0"/>
              <a:t>OBD2 Port on 2005 Nissan Titan</a:t>
            </a:r>
            <a:endParaRPr sz="16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46332-7034-7345-BB5D-91B8C3B9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D7B35-A08A-0F45-97F7-55AF08BC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7639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Hacking CAN Bus</a:t>
            </a:r>
            <a:endParaRPr lang="en-US"/>
          </a:p>
        </p:txBody>
      </p:sp>
      <p:sp>
        <p:nvSpPr>
          <p:cNvPr id="383" name="Google Shape;383;p58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394200" cy="4351338"/>
          </a:xfrm>
        </p:spPr>
        <p:txBody>
          <a:bodyPr/>
          <a:lstStyle/>
          <a:p>
            <a:r>
              <a:rPr lang="en-US" altLang="zh-TW" dirty="0"/>
              <a:t>Connecting CAN bus to the world</a:t>
            </a:r>
            <a:endParaRPr lang="en-US" dirty="0"/>
          </a:p>
          <a:p>
            <a:r>
              <a:rPr lang="en-US" altLang="zh-TW" dirty="0"/>
              <a:t>Attacker controls the car by</a:t>
            </a:r>
            <a:r>
              <a:rPr lang="zh-TW" altLang="en-US" dirty="0"/>
              <a:t> </a:t>
            </a:r>
            <a:r>
              <a:rPr lang="en-US" altLang="zh-TW" dirty="0"/>
              <a:t>a malicious self-diagnostic</a:t>
            </a:r>
            <a:r>
              <a:rPr lang="zh-TW" altLang="en-US" dirty="0"/>
              <a:t> </a:t>
            </a:r>
            <a:r>
              <a:rPr lang="en-US" altLang="zh-TW" dirty="0"/>
              <a:t>app connected to OBD2</a:t>
            </a:r>
            <a:endParaRPr lang="en-US" dirty="0"/>
          </a:p>
        </p:txBody>
      </p:sp>
      <p:pic>
        <p:nvPicPr>
          <p:cNvPr id="384" name="Google Shape;38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600" y="2324099"/>
            <a:ext cx="6481368" cy="346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8"/>
          <p:cNvSpPr txBox="1"/>
          <p:nvPr/>
        </p:nvSpPr>
        <p:spPr>
          <a:xfrm>
            <a:off x="675800" y="605490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200" i="1" dirty="0"/>
              <a:t>Reference: A Practical Wireless Attack on the Connected Car and Security Protocol for In-Vehicle CAN</a:t>
            </a: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E24FF-2046-6646-9341-3BBAEA04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84610-B26B-AA47-8FF2-42F14A24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2096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C3AB36-E40A-D948-8BE7-E2A29745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Automotive Security:</a:t>
            </a:r>
            <a:br>
              <a:rPr lang="en-US" altLang="zh-TW" dirty="0"/>
            </a:br>
            <a:r>
              <a:rPr lang="en-US" altLang="zh-TW" dirty="0"/>
              <a:t>VANETs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1FA64A-20FF-2242-B89C-15CC6B6B5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8E419D-662B-5546-A143-4B4119E8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39A1F-088B-D448-BC37-4BB28A9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0355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Intelligent Vehicles</a:t>
            </a:r>
            <a:endParaRPr lang="en-US" dirty="0"/>
          </a:p>
        </p:txBody>
      </p:sp>
      <p:sp>
        <p:nvSpPr>
          <p:cNvPr id="391" name="Google Shape;391;p5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Connected</a:t>
            </a:r>
            <a:r>
              <a:rPr lang="en-US" altLang="zh-TW" dirty="0"/>
              <a:t> and </a:t>
            </a:r>
            <a:r>
              <a:rPr lang="en-US" altLang="zh-TW" b="1" dirty="0"/>
              <a:t>autonomous</a:t>
            </a:r>
            <a:r>
              <a:rPr lang="en-US" altLang="zh-TW" dirty="0"/>
              <a:t> vehicles</a:t>
            </a:r>
            <a:endParaRPr lang="en-US" dirty="0"/>
          </a:p>
          <a:p>
            <a:r>
              <a:rPr lang="en-US" altLang="zh-TW" dirty="0"/>
              <a:t>Connectivity</a:t>
            </a:r>
            <a:endParaRPr lang="en-US" dirty="0"/>
          </a:p>
          <a:p>
            <a:pPr lvl="1"/>
            <a:r>
              <a:rPr lang="en-US" altLang="zh-TW" dirty="0"/>
              <a:t>The ability of communicating to others</a:t>
            </a:r>
            <a:endParaRPr lang="en-US" dirty="0"/>
          </a:p>
          <a:p>
            <a:pPr lvl="1"/>
            <a:r>
              <a:rPr lang="en-US" altLang="zh-TW" dirty="0"/>
              <a:t>Vehicle-to-vehicle (V2V), vehicle-to-infrastructure (V2I)</a:t>
            </a:r>
            <a:endParaRPr lang="en-US" dirty="0"/>
          </a:p>
          <a:p>
            <a:r>
              <a:rPr lang="en-US" altLang="zh-TW" dirty="0"/>
              <a:t>Autonomy</a:t>
            </a:r>
            <a:endParaRPr lang="en-US" dirty="0"/>
          </a:p>
          <a:p>
            <a:pPr lvl="1"/>
            <a:r>
              <a:rPr lang="en-US" altLang="zh-TW" dirty="0"/>
              <a:t>The ability of “self-governing”</a:t>
            </a:r>
            <a:endParaRPr lang="en-US" dirty="0"/>
          </a:p>
          <a:p>
            <a:pPr lvl="1"/>
            <a:r>
              <a:rPr lang="en-US" altLang="zh-TW" dirty="0"/>
              <a:t>Enviornment sensing, steering control, ...</a:t>
            </a:r>
            <a:endParaRPr lang="en-US" dirty="0"/>
          </a:p>
          <a:p>
            <a:r>
              <a:rPr lang="en-US" altLang="zh-TW" dirty="0"/>
              <a:t>Example - Passing through an intersection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7D8D6-7F42-5F47-AEA4-1F0B6847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EB67-DB18-274F-B8F6-EF454A03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3815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Warm up: new security/privacy Issues in each application?</a:t>
            </a:r>
            <a:r>
              <a:rPr lang="zh-TW" altLang="en-US" dirty="0"/>
              <a:t> </a:t>
            </a:r>
            <a:r>
              <a:rPr lang="en-US" altLang="zh-TW" dirty="0"/>
              <a:t>(10mins)</a:t>
            </a:r>
            <a:endParaRPr lang="en-US" dirty="0"/>
          </a:p>
        </p:txBody>
      </p:sp>
      <p:pic>
        <p:nvPicPr>
          <p:cNvPr id="4" name="Google Shape;73;p16">
            <a:extLst>
              <a:ext uri="{FF2B5EF4-FFF2-40B4-BE49-F238E27FC236}">
                <a16:creationId xmlns:a16="http://schemas.microsoft.com/office/drawing/2014/main" id="{BC95280B-4525-FB44-92B5-D64B75FE71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1934" r="13842"/>
          <a:stretch/>
        </p:blipFill>
        <p:spPr>
          <a:xfrm>
            <a:off x="2127534" y="1605119"/>
            <a:ext cx="2772239" cy="210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9;p60">
            <a:extLst>
              <a:ext uri="{FF2B5EF4-FFF2-40B4-BE49-F238E27FC236}">
                <a16:creationId xmlns:a16="http://schemas.microsoft.com/office/drawing/2014/main" id="{FF7763ED-C79D-824C-B81D-C9040953B1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7402" t="4380" r="4893" b="5480"/>
          <a:stretch/>
        </p:blipFill>
        <p:spPr>
          <a:xfrm>
            <a:off x="6519271" y="1690688"/>
            <a:ext cx="2928630" cy="206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6ADE8-AF0D-4446-B9C3-1776441F0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011" y="4133248"/>
            <a:ext cx="2548905" cy="2548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F06EE-B6C1-C44A-9DF6-5D3D029E7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173" y="4565808"/>
            <a:ext cx="2572371" cy="1799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28B43-D48D-BC4F-9C35-EFBB0FC27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160" y="4309095"/>
            <a:ext cx="3272948" cy="1856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BD00FB-7931-C14F-AECD-148AB5487B9A}"/>
              </a:ext>
            </a:extLst>
          </p:cNvPr>
          <p:cNvSpPr/>
          <p:nvPr/>
        </p:nvSpPr>
        <p:spPr>
          <a:xfrm>
            <a:off x="1779697" y="3666469"/>
            <a:ext cx="4063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Smart Home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466948-838F-BB43-A811-24A1368DB624}"/>
              </a:ext>
            </a:extLst>
          </p:cNvPr>
          <p:cNvSpPr/>
          <p:nvPr/>
        </p:nvSpPr>
        <p:spPr>
          <a:xfrm>
            <a:off x="1957188" y="6165470"/>
            <a:ext cx="824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Drone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138A6-FAC1-6748-83BA-D9143E95F5F2}"/>
              </a:ext>
            </a:extLst>
          </p:cNvPr>
          <p:cNvSpPr/>
          <p:nvPr/>
        </p:nvSpPr>
        <p:spPr>
          <a:xfrm>
            <a:off x="4601590" y="6181022"/>
            <a:ext cx="2645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dirty="0"/>
              <a:t>Voice-controlled Device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A87231-9DF7-7445-8CEC-965C3E028DB2}"/>
              </a:ext>
            </a:extLst>
          </p:cNvPr>
          <p:cNvSpPr/>
          <p:nvPr/>
        </p:nvSpPr>
        <p:spPr>
          <a:xfrm>
            <a:off x="8953149" y="6181022"/>
            <a:ext cx="1635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Smart Factory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9D6EFA-A348-3549-90C7-051F27C81159}"/>
              </a:ext>
            </a:extLst>
          </p:cNvPr>
          <p:cNvSpPr/>
          <p:nvPr/>
        </p:nvSpPr>
        <p:spPr>
          <a:xfrm>
            <a:off x="7156642" y="3752200"/>
            <a:ext cx="166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Automotive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A99D4-315F-B84D-B963-89A173E4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89F6B-F49A-1F48-835D-31BD0176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1634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Vehicular Ad-Hoc Network</a:t>
            </a:r>
            <a:r>
              <a:rPr lang="zh-TW" altLang="en-US" dirty="0"/>
              <a:t> </a:t>
            </a:r>
            <a:r>
              <a:rPr lang="en-US" altLang="zh-TW" dirty="0"/>
              <a:t>(VANET)</a:t>
            </a:r>
            <a:endParaRPr lang="en-US" dirty="0"/>
          </a:p>
        </p:txBody>
      </p:sp>
      <p:sp>
        <p:nvSpPr>
          <p:cNvPr id="397" name="Google Shape;397;p6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Vehicle-to-vehicle communication (V2V)</a:t>
            </a:r>
            <a:endParaRPr lang="en-US" dirty="0"/>
          </a:p>
          <a:p>
            <a:pPr lvl="1"/>
            <a:r>
              <a:rPr lang="en-US" altLang="zh-TW" dirty="0"/>
              <a:t>GPS, speed, heading, break status, …</a:t>
            </a:r>
            <a:endParaRPr lang="en-US" dirty="0"/>
          </a:p>
          <a:p>
            <a:pPr lvl="1"/>
            <a:r>
              <a:rPr lang="en-US" altLang="zh-TW" dirty="0"/>
              <a:t>Path history, path prediction</a:t>
            </a:r>
            <a:endParaRPr lang="en-US" dirty="0"/>
          </a:p>
          <a:p>
            <a:r>
              <a:rPr lang="en-US" altLang="zh-TW" dirty="0"/>
              <a:t>Applications</a:t>
            </a:r>
            <a:endParaRPr lang="en-US" dirty="0"/>
          </a:p>
          <a:p>
            <a:pPr lvl="1"/>
            <a:r>
              <a:rPr lang="en-US" altLang="zh-TW" dirty="0"/>
              <a:t>Vehicle collision avoidance</a:t>
            </a:r>
            <a:endParaRPr lang="en-US" dirty="0"/>
          </a:p>
          <a:p>
            <a:pPr lvl="1"/>
            <a:r>
              <a:rPr lang="en-US" altLang="zh-TW" dirty="0"/>
              <a:t>Blind spot warning</a:t>
            </a:r>
            <a:endParaRPr lang="en-US" dirty="0"/>
          </a:p>
        </p:txBody>
      </p:sp>
      <p:sp>
        <p:nvSpPr>
          <p:cNvPr id="398" name="Google Shape;398;p60"/>
          <p:cNvSpPr txBox="1"/>
          <p:nvPr/>
        </p:nvSpPr>
        <p:spPr>
          <a:xfrm>
            <a:off x="675800" y="605490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U.S. department of transportation, “Connected Vehicle: The Future of Transportation”, </a:t>
            </a:r>
            <a:r>
              <a:rPr lang="en-US" altLang="zh-TW" sz="1200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200" i="1" dirty="0"/>
          </a:p>
        </p:txBody>
      </p:sp>
      <p:pic>
        <p:nvPicPr>
          <p:cNvPr id="399" name="Google Shape;399;p60"/>
          <p:cNvPicPr preferRelativeResize="0"/>
          <p:nvPr/>
        </p:nvPicPr>
        <p:blipFill rotWithShape="1">
          <a:blip r:embed="rId4">
            <a:alphaModFix/>
          </a:blip>
          <a:srcRect l="7402" t="4380" r="4893" b="5480"/>
          <a:stretch/>
        </p:blipFill>
        <p:spPr>
          <a:xfrm>
            <a:off x="6311900" y="2654300"/>
            <a:ext cx="5123102" cy="33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086BE-2528-EF4A-BA89-60E8E14A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FC4C4-EFF2-9948-A1B6-D70758B1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2268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Vehicular Ad-Hoc Network (VANET)</a:t>
            </a:r>
          </a:p>
        </p:txBody>
      </p:sp>
      <p:sp>
        <p:nvSpPr>
          <p:cNvPr id="64" name="Content Placeholder 6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vehicle possesses an On Board Unit (OBU)</a:t>
            </a:r>
          </a:p>
          <a:p>
            <a:pPr lvl="1"/>
            <a:r>
              <a:rPr lang="en-US" dirty="0"/>
              <a:t>Broadcasts info for safety &amp; convenience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</a:t>
            </a:r>
            <a:r>
              <a:rPr lang="en-US" altLang="zh-TW"/>
              <a:t>| </a:t>
            </a:r>
            <a:r>
              <a:rPr lang="zh-TW" altLang="en-US"/>
              <a:t>物聯網應用的安全與隱私議題</a:t>
            </a:r>
            <a:endParaRPr lang="en-US" dirty="0"/>
          </a:p>
        </p:txBody>
      </p:sp>
      <p:sp>
        <p:nvSpPr>
          <p:cNvPr id="20484" name="Rectangle 13"/>
          <p:cNvSpPr>
            <a:spLocks noChangeArrowheads="1"/>
          </p:cNvSpPr>
          <p:nvPr/>
        </p:nvSpPr>
        <p:spPr bwMode="auto">
          <a:xfrm>
            <a:off x="2172788" y="5021703"/>
            <a:ext cx="7772400" cy="962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Line 41"/>
          <p:cNvSpPr>
            <a:spLocks noChangeShapeType="1"/>
          </p:cNvSpPr>
          <p:nvPr/>
        </p:nvSpPr>
        <p:spPr bwMode="auto">
          <a:xfrm>
            <a:off x="2172788" y="5478902"/>
            <a:ext cx="7772400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532515" y="5097902"/>
            <a:ext cx="4811467" cy="808039"/>
            <a:chOff x="812834" y="5326061"/>
            <a:chExt cx="4811467" cy="808039"/>
          </a:xfrm>
        </p:grpSpPr>
        <p:grpSp>
          <p:nvGrpSpPr>
            <p:cNvPr id="2" name="Group 14"/>
            <p:cNvGrpSpPr>
              <a:grpSpLocks/>
            </p:cNvGrpSpPr>
            <p:nvPr/>
          </p:nvGrpSpPr>
          <p:grpSpPr bwMode="auto">
            <a:xfrm rot="5400000" flipV="1">
              <a:off x="2952072" y="5222080"/>
              <a:ext cx="338138" cy="546100"/>
              <a:chOff x="3744" y="1104"/>
              <a:chExt cx="384" cy="720"/>
            </a:xfrm>
          </p:grpSpPr>
          <p:sp>
            <p:nvSpPr>
              <p:cNvPr id="20535" name="Oval 15"/>
              <p:cNvSpPr>
                <a:spLocks noChangeArrowheads="1"/>
              </p:cNvSpPr>
              <p:nvPr/>
            </p:nvSpPr>
            <p:spPr bwMode="auto">
              <a:xfrm>
                <a:off x="4032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6" name="Oval 16"/>
              <p:cNvSpPr>
                <a:spLocks noChangeArrowheads="1"/>
              </p:cNvSpPr>
              <p:nvPr/>
            </p:nvSpPr>
            <p:spPr bwMode="auto">
              <a:xfrm>
                <a:off x="3744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7" name="Oval 17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8" name="Oval 18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9" name="AutoShape 19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384" cy="720"/>
              </a:xfrm>
              <a:prstGeom prst="roundRect">
                <a:avLst>
                  <a:gd name="adj" fmla="val 29167"/>
                </a:avLst>
              </a:pr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0" name="Oval 20"/>
              <p:cNvSpPr>
                <a:spLocks noChangeArrowheads="1"/>
              </p:cNvSpPr>
              <p:nvPr/>
            </p:nvSpPr>
            <p:spPr bwMode="auto">
              <a:xfrm>
                <a:off x="3744" y="1296"/>
                <a:ext cx="384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1" name="Oval 21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384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2" name="Oval 22"/>
              <p:cNvSpPr>
                <a:spLocks noChangeArrowheads="1"/>
              </p:cNvSpPr>
              <p:nvPr/>
            </p:nvSpPr>
            <p:spPr bwMode="auto">
              <a:xfrm>
                <a:off x="3744" y="1200"/>
                <a:ext cx="384" cy="384"/>
              </a:xfrm>
              <a:prstGeom prst="ellipse">
                <a:avLst/>
              </a:pr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" name="Group 23"/>
            <p:cNvGrpSpPr>
              <a:grpSpLocks/>
            </p:cNvGrpSpPr>
            <p:nvPr/>
          </p:nvGrpSpPr>
          <p:grpSpPr bwMode="auto">
            <a:xfrm rot="5400000" flipV="1">
              <a:off x="916815" y="5690307"/>
              <a:ext cx="338138" cy="546100"/>
              <a:chOff x="3744" y="1104"/>
              <a:chExt cx="384" cy="720"/>
            </a:xfrm>
          </p:grpSpPr>
          <p:sp>
            <p:nvSpPr>
              <p:cNvPr id="20527" name="Oval 24"/>
              <p:cNvSpPr>
                <a:spLocks noChangeArrowheads="1"/>
              </p:cNvSpPr>
              <p:nvPr/>
            </p:nvSpPr>
            <p:spPr bwMode="auto">
              <a:xfrm>
                <a:off x="4032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8" name="Oval 25"/>
              <p:cNvSpPr>
                <a:spLocks noChangeArrowheads="1"/>
              </p:cNvSpPr>
              <p:nvPr/>
            </p:nvSpPr>
            <p:spPr bwMode="auto">
              <a:xfrm>
                <a:off x="3744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9" name="Oval 26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0" name="Oval 27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1" name="AutoShape 28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384" cy="720"/>
              </a:xfrm>
              <a:prstGeom prst="roundRect">
                <a:avLst>
                  <a:gd name="adj" fmla="val 29167"/>
                </a:avLst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2" name="Oval 29"/>
              <p:cNvSpPr>
                <a:spLocks noChangeArrowheads="1"/>
              </p:cNvSpPr>
              <p:nvPr/>
            </p:nvSpPr>
            <p:spPr bwMode="auto">
              <a:xfrm>
                <a:off x="3744" y="1296"/>
                <a:ext cx="384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3" name="Oval 30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384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4" name="Oval 31"/>
              <p:cNvSpPr>
                <a:spLocks noChangeArrowheads="1"/>
              </p:cNvSpPr>
              <p:nvPr/>
            </p:nvSpPr>
            <p:spPr bwMode="auto">
              <a:xfrm>
                <a:off x="3744" y="1200"/>
                <a:ext cx="384" cy="384"/>
              </a:xfrm>
              <a:prstGeom prst="ellipse">
                <a:avLst/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1358935" y="5339599"/>
              <a:ext cx="547688" cy="338138"/>
              <a:chOff x="4031" y="3312"/>
              <a:chExt cx="327" cy="202"/>
            </a:xfrm>
          </p:grpSpPr>
          <p:sp>
            <p:nvSpPr>
              <p:cNvPr id="20519" name="Oval 43"/>
              <p:cNvSpPr>
                <a:spLocks noChangeArrowheads="1"/>
              </p:cNvSpPr>
              <p:nvPr/>
            </p:nvSpPr>
            <p:spPr bwMode="auto">
              <a:xfrm rot="5400000" flipV="1">
                <a:off x="4311" y="3467"/>
                <a:ext cx="50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0" name="Oval 44"/>
              <p:cNvSpPr>
                <a:spLocks noChangeArrowheads="1"/>
              </p:cNvSpPr>
              <p:nvPr/>
            </p:nvSpPr>
            <p:spPr bwMode="auto">
              <a:xfrm rot="5400000" flipV="1">
                <a:off x="4310" y="3316"/>
                <a:ext cx="51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1" name="Oval 45"/>
              <p:cNvSpPr>
                <a:spLocks noChangeArrowheads="1"/>
              </p:cNvSpPr>
              <p:nvPr/>
            </p:nvSpPr>
            <p:spPr bwMode="auto">
              <a:xfrm rot="5400000" flipV="1">
                <a:off x="4027" y="3316"/>
                <a:ext cx="51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2" name="Oval 46"/>
              <p:cNvSpPr>
                <a:spLocks noChangeArrowheads="1"/>
              </p:cNvSpPr>
              <p:nvPr/>
            </p:nvSpPr>
            <p:spPr bwMode="auto">
              <a:xfrm rot="5400000" flipV="1">
                <a:off x="4028" y="3467"/>
                <a:ext cx="50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3" name="AutoShape 47"/>
              <p:cNvSpPr>
                <a:spLocks noChangeArrowheads="1"/>
              </p:cNvSpPr>
              <p:nvPr/>
            </p:nvSpPr>
            <p:spPr bwMode="auto">
              <a:xfrm rot="5400000" flipV="1">
                <a:off x="4094" y="3250"/>
                <a:ext cx="202" cy="326"/>
              </a:xfrm>
              <a:prstGeom prst="roundRect">
                <a:avLst>
                  <a:gd name="adj" fmla="val 29167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4" name="Oval 48"/>
              <p:cNvSpPr>
                <a:spLocks noChangeArrowheads="1"/>
              </p:cNvSpPr>
              <p:nvPr/>
            </p:nvSpPr>
            <p:spPr bwMode="auto">
              <a:xfrm rot="5400000" flipV="1">
                <a:off x="4105" y="3326"/>
                <a:ext cx="202" cy="1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5" name="Oval 49"/>
              <p:cNvSpPr>
                <a:spLocks noChangeArrowheads="1"/>
              </p:cNvSpPr>
              <p:nvPr/>
            </p:nvSpPr>
            <p:spPr bwMode="auto">
              <a:xfrm rot="5400000" flipV="1">
                <a:off x="4029" y="3337"/>
                <a:ext cx="202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6" name="Oval 50"/>
              <p:cNvSpPr>
                <a:spLocks noChangeArrowheads="1"/>
              </p:cNvSpPr>
              <p:nvPr/>
            </p:nvSpPr>
            <p:spPr bwMode="auto">
              <a:xfrm rot="5400000" flipV="1">
                <a:off x="4061" y="3326"/>
                <a:ext cx="202" cy="17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90"/>
            <p:cNvGrpSpPr>
              <a:grpSpLocks/>
            </p:cNvGrpSpPr>
            <p:nvPr/>
          </p:nvGrpSpPr>
          <p:grpSpPr bwMode="auto">
            <a:xfrm>
              <a:off x="2099415" y="5795962"/>
              <a:ext cx="547688" cy="338138"/>
              <a:chOff x="3743" y="2256"/>
              <a:chExt cx="327" cy="202"/>
            </a:xfrm>
          </p:grpSpPr>
          <p:sp>
            <p:nvSpPr>
              <p:cNvPr id="20511" name="Oval 63"/>
              <p:cNvSpPr>
                <a:spLocks noChangeArrowheads="1"/>
              </p:cNvSpPr>
              <p:nvPr/>
            </p:nvSpPr>
            <p:spPr bwMode="auto">
              <a:xfrm rot="5400000" flipV="1">
                <a:off x="4023" y="2411"/>
                <a:ext cx="50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2" name="Oval 64"/>
              <p:cNvSpPr>
                <a:spLocks noChangeArrowheads="1"/>
              </p:cNvSpPr>
              <p:nvPr/>
            </p:nvSpPr>
            <p:spPr bwMode="auto">
              <a:xfrm rot="5400000" flipV="1">
                <a:off x="4022" y="2260"/>
                <a:ext cx="51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3" name="Oval 65"/>
              <p:cNvSpPr>
                <a:spLocks noChangeArrowheads="1"/>
              </p:cNvSpPr>
              <p:nvPr/>
            </p:nvSpPr>
            <p:spPr bwMode="auto">
              <a:xfrm rot="5400000" flipV="1">
                <a:off x="3739" y="2260"/>
                <a:ext cx="51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4" name="Oval 66"/>
              <p:cNvSpPr>
                <a:spLocks noChangeArrowheads="1"/>
              </p:cNvSpPr>
              <p:nvPr/>
            </p:nvSpPr>
            <p:spPr bwMode="auto">
              <a:xfrm rot="5400000" flipV="1">
                <a:off x="3740" y="2411"/>
                <a:ext cx="50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5" name="AutoShape 67"/>
              <p:cNvSpPr>
                <a:spLocks noChangeArrowheads="1"/>
              </p:cNvSpPr>
              <p:nvPr/>
            </p:nvSpPr>
            <p:spPr bwMode="auto">
              <a:xfrm rot="5400000" flipV="1">
                <a:off x="3806" y="2194"/>
                <a:ext cx="202" cy="326"/>
              </a:xfrm>
              <a:prstGeom prst="roundRect">
                <a:avLst>
                  <a:gd name="adj" fmla="val 29167"/>
                </a:avLst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6" name="Oval 68"/>
              <p:cNvSpPr>
                <a:spLocks noChangeArrowheads="1"/>
              </p:cNvSpPr>
              <p:nvPr/>
            </p:nvSpPr>
            <p:spPr bwMode="auto">
              <a:xfrm rot="5400000" flipV="1">
                <a:off x="3817" y="2270"/>
                <a:ext cx="202" cy="1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7" name="Oval 69"/>
              <p:cNvSpPr>
                <a:spLocks noChangeArrowheads="1"/>
              </p:cNvSpPr>
              <p:nvPr/>
            </p:nvSpPr>
            <p:spPr bwMode="auto">
              <a:xfrm rot="5400000" flipV="1">
                <a:off x="3741" y="2281"/>
                <a:ext cx="202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8" name="Oval 70"/>
              <p:cNvSpPr>
                <a:spLocks noChangeArrowheads="1"/>
              </p:cNvSpPr>
              <p:nvPr/>
            </p:nvSpPr>
            <p:spPr bwMode="auto">
              <a:xfrm rot="5400000" flipV="1">
                <a:off x="3773" y="2270"/>
                <a:ext cx="202" cy="17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71"/>
            <p:cNvGrpSpPr>
              <a:grpSpLocks/>
            </p:cNvGrpSpPr>
            <p:nvPr/>
          </p:nvGrpSpPr>
          <p:grpSpPr bwMode="auto">
            <a:xfrm rot="5400000" flipV="1">
              <a:off x="5182182" y="5222081"/>
              <a:ext cx="338138" cy="546100"/>
              <a:chOff x="3744" y="1104"/>
              <a:chExt cx="384" cy="720"/>
            </a:xfrm>
          </p:grpSpPr>
          <p:sp>
            <p:nvSpPr>
              <p:cNvPr id="20503" name="Oval 72"/>
              <p:cNvSpPr>
                <a:spLocks noChangeArrowheads="1"/>
              </p:cNvSpPr>
              <p:nvPr/>
            </p:nvSpPr>
            <p:spPr bwMode="auto">
              <a:xfrm>
                <a:off x="4032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4" name="Oval 73"/>
              <p:cNvSpPr>
                <a:spLocks noChangeArrowheads="1"/>
              </p:cNvSpPr>
              <p:nvPr/>
            </p:nvSpPr>
            <p:spPr bwMode="auto">
              <a:xfrm>
                <a:off x="3744" y="1728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5" name="Oval 74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6" name="Oval 75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7" name="AutoShape 76"/>
              <p:cNvSpPr>
                <a:spLocks noChangeArrowheads="1"/>
              </p:cNvSpPr>
              <p:nvPr/>
            </p:nvSpPr>
            <p:spPr bwMode="auto">
              <a:xfrm>
                <a:off x="3744" y="1104"/>
                <a:ext cx="384" cy="720"/>
              </a:xfrm>
              <a:prstGeom prst="roundRect">
                <a:avLst>
                  <a:gd name="adj" fmla="val 29167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8" name="Oval 77"/>
              <p:cNvSpPr>
                <a:spLocks noChangeArrowheads="1"/>
              </p:cNvSpPr>
              <p:nvPr/>
            </p:nvSpPr>
            <p:spPr bwMode="auto">
              <a:xfrm>
                <a:off x="3744" y="1296"/>
                <a:ext cx="384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9" name="Oval 78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384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0" name="Oval 79"/>
              <p:cNvSpPr>
                <a:spLocks noChangeArrowheads="1"/>
              </p:cNvSpPr>
              <p:nvPr/>
            </p:nvSpPr>
            <p:spPr bwMode="auto">
              <a:xfrm>
                <a:off x="3744" y="1200"/>
                <a:ext cx="384" cy="38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81"/>
            <p:cNvGrpSpPr>
              <a:grpSpLocks/>
            </p:cNvGrpSpPr>
            <p:nvPr/>
          </p:nvGrpSpPr>
          <p:grpSpPr bwMode="auto">
            <a:xfrm>
              <a:off x="3120347" y="5795125"/>
              <a:ext cx="547688" cy="338138"/>
              <a:chOff x="4031" y="3312"/>
              <a:chExt cx="327" cy="202"/>
            </a:xfrm>
          </p:grpSpPr>
          <p:sp>
            <p:nvSpPr>
              <p:cNvPr id="20495" name="Oval 82"/>
              <p:cNvSpPr>
                <a:spLocks noChangeArrowheads="1"/>
              </p:cNvSpPr>
              <p:nvPr/>
            </p:nvSpPr>
            <p:spPr bwMode="auto">
              <a:xfrm rot="5400000" flipV="1">
                <a:off x="4311" y="3467"/>
                <a:ext cx="50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6" name="Oval 83"/>
              <p:cNvSpPr>
                <a:spLocks noChangeArrowheads="1"/>
              </p:cNvSpPr>
              <p:nvPr/>
            </p:nvSpPr>
            <p:spPr bwMode="auto">
              <a:xfrm rot="5400000" flipV="1">
                <a:off x="4310" y="3316"/>
                <a:ext cx="51" cy="43"/>
              </a:xfrm>
              <a:prstGeom prst="ellipse">
                <a:avLst/>
              </a:prstGeom>
              <a:solidFill>
                <a:srgbClr val="FFFF00"/>
              </a:solidFill>
              <a:ln w="635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7" name="Oval 84"/>
              <p:cNvSpPr>
                <a:spLocks noChangeArrowheads="1"/>
              </p:cNvSpPr>
              <p:nvPr/>
            </p:nvSpPr>
            <p:spPr bwMode="auto">
              <a:xfrm rot="5400000" flipV="1">
                <a:off x="4027" y="3316"/>
                <a:ext cx="51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8" name="Oval 85"/>
              <p:cNvSpPr>
                <a:spLocks noChangeArrowheads="1"/>
              </p:cNvSpPr>
              <p:nvPr/>
            </p:nvSpPr>
            <p:spPr bwMode="auto">
              <a:xfrm rot="5400000" flipV="1">
                <a:off x="4028" y="3467"/>
                <a:ext cx="50" cy="4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9" name="AutoShape 86"/>
              <p:cNvSpPr>
                <a:spLocks noChangeArrowheads="1"/>
              </p:cNvSpPr>
              <p:nvPr/>
            </p:nvSpPr>
            <p:spPr bwMode="auto">
              <a:xfrm rot="5400000" flipV="1">
                <a:off x="4094" y="3250"/>
                <a:ext cx="202" cy="326"/>
              </a:xfrm>
              <a:prstGeom prst="roundRect">
                <a:avLst>
                  <a:gd name="adj" fmla="val 29167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0" name="Oval 87"/>
              <p:cNvSpPr>
                <a:spLocks noChangeArrowheads="1"/>
              </p:cNvSpPr>
              <p:nvPr/>
            </p:nvSpPr>
            <p:spPr bwMode="auto">
              <a:xfrm rot="5400000" flipV="1">
                <a:off x="4105" y="3326"/>
                <a:ext cx="202" cy="1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1" name="Oval 88"/>
              <p:cNvSpPr>
                <a:spLocks noChangeArrowheads="1"/>
              </p:cNvSpPr>
              <p:nvPr/>
            </p:nvSpPr>
            <p:spPr bwMode="auto">
              <a:xfrm rot="5400000" flipV="1">
                <a:off x="4029" y="3337"/>
                <a:ext cx="202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2" name="Oval 89"/>
              <p:cNvSpPr>
                <a:spLocks noChangeArrowheads="1"/>
              </p:cNvSpPr>
              <p:nvPr/>
            </p:nvSpPr>
            <p:spPr bwMode="auto">
              <a:xfrm rot="5400000" flipV="1">
                <a:off x="4061" y="3326"/>
                <a:ext cx="202" cy="17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0206" name="AutoShape 94"/>
          <p:cNvSpPr>
            <a:spLocks noChangeArrowheads="1"/>
          </p:cNvSpPr>
          <p:nvPr/>
        </p:nvSpPr>
        <p:spPr bwMode="auto">
          <a:xfrm>
            <a:off x="8098467" y="4343840"/>
            <a:ext cx="1970512" cy="373062"/>
          </a:xfrm>
          <a:prstGeom prst="wedgeRoundRectCallout">
            <a:avLst>
              <a:gd name="adj1" fmla="val -36914"/>
              <a:gd name="adj2" fmla="val 11202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latin typeface="Arial" charset="0"/>
              </a:rPr>
              <a:t>(Brake)</a:t>
            </a:r>
            <a:endParaRPr lang="en-US" dirty="0">
              <a:latin typeface="Arial" charset="0"/>
            </a:endParaRPr>
          </a:p>
        </p:txBody>
      </p:sp>
      <p:pic>
        <p:nvPicPr>
          <p:cNvPr id="66" name="Picture 65" descr="stones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14" y="4897908"/>
            <a:ext cx="494487" cy="494487"/>
          </a:xfrm>
          <a:prstGeom prst="rect">
            <a:avLst/>
          </a:prstGeom>
        </p:spPr>
      </p:pic>
      <p:sp>
        <p:nvSpPr>
          <p:cNvPr id="67" name="AutoShape 94"/>
          <p:cNvSpPr>
            <a:spLocks noChangeArrowheads="1"/>
          </p:cNvSpPr>
          <p:nvPr/>
        </p:nvSpPr>
        <p:spPr bwMode="auto">
          <a:xfrm>
            <a:off x="5194258" y="4343840"/>
            <a:ext cx="1970512" cy="373062"/>
          </a:xfrm>
          <a:prstGeom prst="wedgeRoundRectCallout">
            <a:avLst>
              <a:gd name="adj1" fmla="val -2111"/>
              <a:gd name="adj2" fmla="val 1203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charset="0"/>
              </a:rPr>
              <a:t>Slow down</a:t>
            </a:r>
          </a:p>
        </p:txBody>
      </p:sp>
      <p:sp>
        <p:nvSpPr>
          <p:cNvPr id="70" name="AutoShape 94"/>
          <p:cNvSpPr>
            <a:spLocks noChangeArrowheads="1"/>
          </p:cNvSpPr>
          <p:nvPr/>
        </p:nvSpPr>
        <p:spPr bwMode="auto">
          <a:xfrm>
            <a:off x="8082544" y="4324080"/>
            <a:ext cx="1970512" cy="373062"/>
          </a:xfrm>
          <a:prstGeom prst="wedgeRoundRectCallout">
            <a:avLst>
              <a:gd name="adj1" fmla="val -36914"/>
              <a:gd name="adj2" fmla="val 11202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latin typeface="Arial" charset="0"/>
              </a:rPr>
              <a:t>Barrier ahead</a:t>
            </a:r>
            <a:endParaRPr lang="en-US" dirty="0">
              <a:latin typeface="Arial" charset="0"/>
            </a:endParaRPr>
          </a:p>
        </p:txBody>
      </p:sp>
      <p:sp>
        <p:nvSpPr>
          <p:cNvPr id="71" name="AutoShape 94"/>
          <p:cNvSpPr>
            <a:spLocks noChangeArrowheads="1"/>
          </p:cNvSpPr>
          <p:nvPr/>
        </p:nvSpPr>
        <p:spPr bwMode="auto">
          <a:xfrm>
            <a:off x="2678140" y="4049316"/>
            <a:ext cx="1579775" cy="667586"/>
          </a:xfrm>
          <a:prstGeom prst="wedgeRoundRectCallout">
            <a:avLst>
              <a:gd name="adj1" fmla="val -2111"/>
              <a:gd name="adj2" fmla="val 9565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charset="0"/>
              </a:rPr>
              <a:t>My Location</a:t>
            </a:r>
          </a:p>
          <a:p>
            <a:pPr algn="ctr"/>
            <a:r>
              <a:rPr lang="en-US" dirty="0">
                <a:latin typeface="Arial" charset="0"/>
              </a:rPr>
              <a:t>My Speed</a:t>
            </a:r>
          </a:p>
        </p:txBody>
      </p:sp>
      <p:sp>
        <p:nvSpPr>
          <p:cNvPr id="72" name="AutoShape 94"/>
          <p:cNvSpPr>
            <a:spLocks noChangeArrowheads="1"/>
          </p:cNvSpPr>
          <p:nvPr/>
        </p:nvSpPr>
        <p:spPr bwMode="auto">
          <a:xfrm>
            <a:off x="3173564" y="4343840"/>
            <a:ext cx="1970512" cy="373062"/>
          </a:xfrm>
          <a:prstGeom prst="wedgeRoundRectCallout">
            <a:avLst>
              <a:gd name="adj1" fmla="val 26247"/>
              <a:gd name="adj2" fmla="val 11698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charset="0"/>
              </a:rPr>
              <a:t>Slow down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5DBA79-2D43-6B44-93DF-B3EBF585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26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8519E-6 L 0.15 -5.18519E-6 " pathEditMode="relative" ptsTypes="AA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06" grpId="0" animBg="1"/>
      <p:bldP spid="67" grpId="0" animBg="1"/>
      <p:bldP spid="70" grpId="0" animBg="1"/>
      <p:bldP spid="71" grpId="0" animBg="1"/>
      <p:bldP spid="71" grpId="1" animBg="1"/>
      <p:bldP spid="7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Vehicular Ad-Hoc Network (VANET)</a:t>
            </a:r>
          </a:p>
        </p:txBody>
      </p:sp>
      <p:sp>
        <p:nvSpPr>
          <p:cNvPr id="405" name="Google Shape;405;p61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r>
              <a:rPr lang="en-US" altLang="zh-TW" dirty="0"/>
              <a:t>Vehicle-to-infrastructure communication (V2I)</a:t>
            </a:r>
            <a:endParaRPr lang="en-US" dirty="0"/>
          </a:p>
          <a:p>
            <a:pPr lvl="1"/>
            <a:r>
              <a:rPr lang="en-US" altLang="zh-TW" dirty="0"/>
              <a:t>Railroad crossing, traffic lights</a:t>
            </a:r>
            <a:endParaRPr lang="en-US" dirty="0"/>
          </a:p>
          <a:p>
            <a:r>
              <a:rPr lang="en-US" altLang="zh-TW" dirty="0"/>
              <a:t>Applications</a:t>
            </a:r>
            <a:endParaRPr lang="en-US" dirty="0"/>
          </a:p>
          <a:p>
            <a:pPr lvl="1"/>
            <a:r>
              <a:rPr lang="en-US" altLang="zh-TW" dirty="0"/>
              <a:t>Traffic monitor</a:t>
            </a:r>
            <a:endParaRPr lang="en-US" dirty="0"/>
          </a:p>
          <a:p>
            <a:pPr lvl="1"/>
            <a:r>
              <a:rPr lang="en-US" altLang="zh-TW" dirty="0"/>
              <a:t>Dynamically adjust driving speed</a:t>
            </a:r>
            <a:endParaRPr lang="en-US" dirty="0"/>
          </a:p>
          <a:p>
            <a:pPr lvl="1"/>
            <a:r>
              <a:rPr lang="en-US" altLang="zh-TW" dirty="0"/>
              <a:t>Travel information</a:t>
            </a:r>
            <a:endParaRPr lang="en-US" dirty="0"/>
          </a:p>
        </p:txBody>
      </p:sp>
      <p:sp>
        <p:nvSpPr>
          <p:cNvPr id="406" name="Google Shape;406;p61"/>
          <p:cNvSpPr txBox="1"/>
          <p:nvPr/>
        </p:nvSpPr>
        <p:spPr>
          <a:xfrm>
            <a:off x="675800" y="605490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U.S. department of transportation, “Connected Vehicle: The Future of Transportation”, </a:t>
            </a:r>
            <a:r>
              <a:rPr lang="en-US" altLang="zh-TW" sz="1200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200" i="1" dirty="0"/>
          </a:p>
        </p:txBody>
      </p:sp>
      <p:pic>
        <p:nvPicPr>
          <p:cNvPr id="407" name="Google Shape;407;p61"/>
          <p:cNvPicPr preferRelativeResize="0"/>
          <p:nvPr/>
        </p:nvPicPr>
        <p:blipFill rotWithShape="1">
          <a:blip r:embed="rId4">
            <a:alphaModFix/>
          </a:blip>
          <a:srcRect t="4929" b="4947"/>
          <a:stretch/>
        </p:blipFill>
        <p:spPr>
          <a:xfrm>
            <a:off x="6096000" y="2747785"/>
            <a:ext cx="5516801" cy="3127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BDAF2-BFB5-EF4C-B9C2-F241E9A7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F9F47-C057-A240-AFBC-6E1FBC5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1997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VANET Safety Messages</a:t>
            </a:r>
            <a:endParaRPr lang="en-US"/>
          </a:p>
        </p:txBody>
      </p:sp>
      <p:sp>
        <p:nvSpPr>
          <p:cNvPr id="413" name="Google Shape;413;p6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SAE Basic Safety Message (U.S.)</a:t>
            </a:r>
            <a:endParaRPr lang="en-US"/>
          </a:p>
          <a:p>
            <a:r>
              <a:rPr lang="en-US" altLang="zh-TW"/>
              <a:t>Properties</a:t>
            </a:r>
            <a:endParaRPr lang="en-US"/>
          </a:p>
          <a:p>
            <a:pPr lvl="1"/>
            <a:r>
              <a:rPr lang="en-US" altLang="zh-TW"/>
              <a:t>Periodically broadcast (100ms ~ 1s)</a:t>
            </a:r>
            <a:endParaRPr lang="en-US"/>
          </a:p>
          <a:p>
            <a:pPr lvl="1"/>
            <a:r>
              <a:rPr lang="en-US" altLang="zh-TW"/>
              <a:t>Must be authenticated</a:t>
            </a:r>
            <a:endParaRPr lang="en-US"/>
          </a:p>
          <a:p>
            <a:pPr lvl="1"/>
            <a:r>
              <a:rPr lang="en-US" altLang="zh-TW"/>
              <a:t>Encryption not recommended</a:t>
            </a:r>
            <a:endParaRPr lang="en-US"/>
          </a:p>
        </p:txBody>
      </p:sp>
      <p:pic>
        <p:nvPicPr>
          <p:cNvPr id="414" name="Google Shape;414;p62"/>
          <p:cNvPicPr preferRelativeResize="0"/>
          <p:nvPr/>
        </p:nvPicPr>
        <p:blipFill rotWithShape="1">
          <a:blip r:embed="rId3">
            <a:alphaModFix/>
          </a:blip>
          <a:srcRect l="8824" t="12760" r="45024" b="12000"/>
          <a:stretch/>
        </p:blipFill>
        <p:spPr>
          <a:xfrm>
            <a:off x="7470133" y="1600284"/>
            <a:ext cx="3553635" cy="43498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51743-C95E-2749-B8DC-8A7BC3B9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94638-93AE-0A45-9003-14A0F834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1146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VANET Security Issues</a:t>
            </a:r>
            <a:endParaRPr lang="en-US"/>
          </a:p>
        </p:txBody>
      </p:sp>
      <p:sp>
        <p:nvSpPr>
          <p:cNvPr id="420" name="Google Shape;420;p6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messages from others be trusted?</a:t>
            </a:r>
            <a:endParaRPr lang="en-US" dirty="0"/>
          </a:p>
          <a:p>
            <a:pPr lvl="1"/>
            <a:r>
              <a:rPr lang="en-US" altLang="zh-TW" dirty="0"/>
              <a:t>A car lying about its position, speed, route</a:t>
            </a:r>
            <a:endParaRPr lang="en-US" dirty="0"/>
          </a:p>
          <a:p>
            <a:r>
              <a:rPr lang="en-US" altLang="zh-TW" dirty="0"/>
              <a:t>Would there be selfish or malicious drivers?</a:t>
            </a:r>
            <a:endParaRPr lang="en-US" dirty="0"/>
          </a:p>
          <a:p>
            <a:pPr lvl="1"/>
            <a:r>
              <a:rPr lang="en-US" altLang="zh-TW" dirty="0"/>
              <a:t>Aim to jam the traffic or cause a car accident</a:t>
            </a:r>
          </a:p>
          <a:p>
            <a:r>
              <a:rPr lang="en-US" altLang="zh-TW" dirty="0"/>
              <a:t>Is communication between cars secured?</a:t>
            </a:r>
            <a:endParaRPr lang="en-US" dirty="0"/>
          </a:p>
          <a:p>
            <a:pPr lvl="1"/>
            <a:r>
              <a:rPr lang="en-US" altLang="zh-TW" dirty="0"/>
              <a:t>Confidentiality, authenticated, …</a:t>
            </a:r>
            <a:endParaRPr lang="en-US" dirty="0"/>
          </a:p>
          <a:p>
            <a:pPr lvl="1"/>
            <a:r>
              <a:rPr lang="en-US" altLang="zh-TW" dirty="0" err="1"/>
              <a:t>MitM</a:t>
            </a:r>
            <a:r>
              <a:rPr lang="en-US" altLang="zh-TW" dirty="0"/>
              <a:t> attack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36643-A082-4D40-894E-E0E7A45A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F5307-904E-3445-B695-FC2231C1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0360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VANET Security Issues</a:t>
            </a:r>
            <a:endParaRPr lang="en-US"/>
          </a:p>
        </p:txBody>
      </p:sp>
      <p:sp>
        <p:nvSpPr>
          <p:cNvPr id="426" name="Google Shape;426;p6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Lack of privacy protection</a:t>
            </a:r>
            <a:endParaRPr lang="en-US" dirty="0"/>
          </a:p>
          <a:p>
            <a:pPr lvl="1"/>
            <a:r>
              <a:rPr lang="en-US" altLang="zh-TW" dirty="0"/>
              <a:t>Wireless medium</a:t>
            </a:r>
            <a:endParaRPr lang="en-US" dirty="0"/>
          </a:p>
          <a:p>
            <a:pPr lvl="1"/>
            <a:r>
              <a:rPr lang="en-US" altLang="zh-TW" dirty="0"/>
              <a:t>Can be easily eavesdropped by passive adversaries</a:t>
            </a:r>
          </a:p>
          <a:p>
            <a:r>
              <a:rPr lang="en-US" altLang="zh-TW" dirty="0"/>
              <a:t>Location privacy</a:t>
            </a:r>
            <a:endParaRPr lang="en-US" dirty="0"/>
          </a:p>
          <a:p>
            <a:pPr lvl="1"/>
            <a:r>
              <a:rPr lang="en-US" altLang="zh-TW" dirty="0"/>
              <a:t>What can an adversary do with your location information?</a:t>
            </a:r>
            <a:endParaRPr lang="en-US" dirty="0"/>
          </a:p>
          <a:p>
            <a:pPr lvl="1"/>
            <a:r>
              <a:rPr lang="en-US" altLang="zh-TW" dirty="0"/>
              <a:t>How “valuable” is your location information?</a:t>
            </a:r>
          </a:p>
          <a:p>
            <a:pPr lvl="1"/>
            <a:r>
              <a:rPr lang="en-US" altLang="zh-TW" dirty="0"/>
              <a:t>Location tracking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1E0C5-39B7-F54E-B5C6-07075714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BEF4F-B3D9-CB4F-B20E-AD6AEFED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4919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Security Requirements of VANET</a:t>
            </a:r>
            <a:endParaRPr lang="en-US"/>
          </a:p>
        </p:txBody>
      </p:sp>
      <p:sp>
        <p:nvSpPr>
          <p:cNvPr id="441" name="Google Shape;441;p6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Message authentication</a:t>
            </a:r>
            <a:endParaRPr lang="en-US"/>
          </a:p>
          <a:p>
            <a:pPr lvl="1"/>
            <a:r>
              <a:rPr lang="en-US" altLang="zh-TW"/>
              <a:t>Authenticate the origin of message</a:t>
            </a:r>
            <a:endParaRPr lang="en-US"/>
          </a:p>
          <a:p>
            <a:r>
              <a:rPr lang="en-US" altLang="zh-TW"/>
              <a:t>Network availability</a:t>
            </a:r>
            <a:endParaRPr lang="en-US"/>
          </a:p>
          <a:p>
            <a:pPr lvl="1"/>
            <a:r>
              <a:rPr lang="en-US" altLang="zh-TW"/>
              <a:t>Real-time applications</a:t>
            </a:r>
            <a:endParaRPr lang="en-US"/>
          </a:p>
          <a:p>
            <a:r>
              <a:rPr lang="en-US" altLang="zh-TW"/>
              <a:t>Non-repudiation</a:t>
            </a:r>
            <a:endParaRPr lang="en-US"/>
          </a:p>
          <a:p>
            <a:pPr lvl="1"/>
            <a:r>
              <a:rPr lang="en-US" altLang="zh-TW"/>
              <a:t>Identify the attackers after the attack happens</a:t>
            </a:r>
            <a:endParaRPr lang="en-US"/>
          </a:p>
          <a:p>
            <a:r>
              <a:rPr lang="en-US" altLang="zh-TW"/>
              <a:t>Privacy</a:t>
            </a:r>
            <a:endParaRPr lang="en-US"/>
          </a:p>
          <a:p>
            <a:pPr lvl="1"/>
            <a:r>
              <a:rPr lang="en-US" altLang="zh-TW"/>
              <a:t>Anonymization services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59749-319D-264D-88ED-92368269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</a:t>
            </a:r>
            <a:r>
              <a:rPr lang="en-US" altLang="zh-TW"/>
              <a:t>| </a:t>
            </a:r>
            <a:r>
              <a:rPr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327D-E1DC-484C-A517-1DE39134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776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Standard for Securing VANETs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1609.2 VANET security standard:</a:t>
            </a:r>
          </a:p>
          <a:p>
            <a:pPr lvl="1"/>
            <a:r>
              <a:rPr lang="en-US" dirty="0"/>
              <a:t>Vehicles digitally sign every broadcast message using </a:t>
            </a:r>
            <a:r>
              <a:rPr lang="en-US" i="1" dirty="0"/>
              <a:t>ECDSA</a:t>
            </a:r>
          </a:p>
          <a:p>
            <a:pPr lvl="2"/>
            <a:r>
              <a:rPr lang="en-US" dirty="0"/>
              <a:t>ECDSA = Elliptic Curve Digital Signature Algorithm </a:t>
            </a:r>
          </a:p>
          <a:p>
            <a:pPr lvl="1"/>
            <a:r>
              <a:rPr lang="en-US" dirty="0"/>
              <a:t>Vehicles change public keys periodically</a:t>
            </a:r>
          </a:p>
          <a:p>
            <a:r>
              <a:rPr lang="en-US" dirty="0"/>
              <a:t>Digital signatures provides </a:t>
            </a:r>
            <a:r>
              <a:rPr lang="en-US" dirty="0">
                <a:solidFill>
                  <a:srgbClr val="0432FF"/>
                </a:solidFill>
              </a:rPr>
              <a:t>origin authentication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message authentication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non-repudiation</a:t>
            </a:r>
          </a:p>
          <a:p>
            <a:r>
              <a:rPr lang="en-US" dirty="0"/>
              <a:t>Changing public keys improves </a:t>
            </a:r>
            <a:r>
              <a:rPr lang="en-US" dirty="0">
                <a:solidFill>
                  <a:srgbClr val="0432FF"/>
                </a:solidFill>
              </a:rPr>
              <a:t>privacy</a:t>
            </a:r>
          </a:p>
        </p:txBody>
      </p:sp>
      <p:pic>
        <p:nvPicPr>
          <p:cNvPr id="13" name="Picture 3" descr="carlock.jpg">
            <a:extLst>
              <a:ext uri="{FF2B5EF4-FFF2-40B4-BE49-F238E27FC236}">
                <a16:creationId xmlns:a16="http://schemas.microsoft.com/office/drawing/2014/main" id="{9AD90F1C-2C23-5345-B795-238FF043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6600" y="4137364"/>
            <a:ext cx="10668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1EA4F-8E6A-2F42-990B-5FE8B61C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F268D-586C-2348-945C-074D5B1B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86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Standard for Securing VANETs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standard using digital signatures &amp; public key certificates alone is not enough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55650" y="2997200"/>
            <a:ext cx="9791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charset="2"/>
              <a:buChar char="ü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Prevent impersonation 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charset="2"/>
              <a:buChar char="ü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Prevent a vehicle from posing as multiple vehicles (Sybil attack)</a:t>
            </a:r>
          </a:p>
          <a:p>
            <a:pPr marL="914400" lvl="1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Improve privacy (but still a big problem)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x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Address event falsification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x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Address signature flooding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x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Address jamming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x"/>
              <a:defRPr/>
            </a:pPr>
            <a:r>
              <a:rPr lang="en-US" sz="2600" kern="0" dirty="0">
                <a:latin typeface="+mj-lt"/>
                <a:ea typeface="ＭＳ Ｐゴシック" pitchFamily="-106" charset="-128"/>
                <a:cs typeface="Calibri"/>
              </a:rPr>
              <a:t>Address message suppression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x"/>
              <a:defRPr/>
            </a:pPr>
            <a:endParaRPr lang="en-US" sz="2600" kern="0" dirty="0">
              <a:latin typeface="+mj-lt"/>
              <a:ea typeface="ＭＳ Ｐゴシック" pitchFamily="-106" charset="-128"/>
              <a:cs typeface="Calibri"/>
            </a:endParaRPr>
          </a:p>
        </p:txBody>
      </p:sp>
      <p:pic>
        <p:nvPicPr>
          <p:cNvPr id="5" name="Picture 3" descr="carlo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9550" y="4775200"/>
            <a:ext cx="10668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00252-6177-8943-BD21-DA4A20F7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57F6F-3CB7-1349-AE54-BB0F363B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89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Falsification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 </a:t>
            </a:r>
            <a:r>
              <a:rPr lang="zh-TW" altLang="en-US" dirty="0"/>
              <a:t>自私的用路人送出假情報</a:t>
            </a:r>
            <a:endParaRPr lang="en-US" dirty="0"/>
          </a:p>
        </p:txBody>
      </p:sp>
      <p:pic>
        <p:nvPicPr>
          <p:cNvPr id="7" name="Picture 6" descr="road-attac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686050"/>
            <a:ext cx="8065655" cy="177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411220" y="2414270"/>
            <a:ext cx="1788160" cy="8229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TextBox 10"/>
          <p:cNvSpPr txBox="1"/>
          <p:nvPr/>
        </p:nvSpPr>
        <p:spPr>
          <a:xfrm>
            <a:off x="2692400" y="2348623"/>
            <a:ext cx="228237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Event = </a:t>
            </a:r>
            <a:r>
              <a:rPr lang="en-US" altLang="zh-TW" sz="1600" dirty="0"/>
              <a:t>Traffic ahead</a:t>
            </a:r>
          </a:p>
          <a:p>
            <a:r>
              <a:rPr lang="en-US" sz="1600" dirty="0"/>
              <a:t>location = x, y</a:t>
            </a:r>
          </a:p>
          <a:p>
            <a:r>
              <a:rPr lang="en-US" sz="1600" dirty="0"/>
              <a:t>Time = </a:t>
            </a:r>
            <a:r>
              <a:rPr lang="en-US" sz="1600" dirty="0" err="1"/>
              <a:t>t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1" y="2667001"/>
            <a:ext cx="512619" cy="5126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8200" y="4413251"/>
            <a:ext cx="9829800" cy="2139950"/>
            <a:chOff x="-685800" y="4413250"/>
            <a:chExt cx="9829800" cy="2139950"/>
          </a:xfrm>
        </p:grpSpPr>
        <p:grpSp>
          <p:nvGrpSpPr>
            <p:cNvPr id="14" name="Group 13"/>
            <p:cNvGrpSpPr/>
            <p:nvPr/>
          </p:nvGrpSpPr>
          <p:grpSpPr>
            <a:xfrm>
              <a:off x="-685800" y="4413250"/>
              <a:ext cx="9829800" cy="2139950"/>
              <a:chOff x="-685800" y="4413250"/>
              <a:chExt cx="9829800" cy="2139950"/>
            </a:xfrm>
          </p:grpSpPr>
          <p:pic>
            <p:nvPicPr>
              <p:cNvPr id="6" name="Picture 5" descr="road-attack-result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900" y="4872181"/>
                <a:ext cx="8065655" cy="1681019"/>
              </a:xfrm>
              <a:prstGeom prst="rect">
                <a:avLst/>
              </a:prstGeom>
            </p:spPr>
          </p:pic>
          <p:sp>
            <p:nvSpPr>
              <p:cNvPr id="10" name="Content Placeholder 7"/>
              <p:cNvSpPr txBox="1">
                <a:spLocks/>
              </p:cNvSpPr>
              <p:nvPr/>
            </p:nvSpPr>
            <p:spPr bwMode="auto">
              <a:xfrm>
                <a:off x="-685800" y="4413250"/>
                <a:ext cx="9829800" cy="977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514350" indent="-5143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</a:pPr>
                <a:r>
                  <a:rPr lang="en-US" sz="2800" kern="0" dirty="0">
                    <a:latin typeface="Noto Sans CJK TC Light" panose="020B0300000000000000" pitchFamily="34" charset="-128"/>
                    <a:ea typeface="Noto Sans CJK TC Light" panose="020B0300000000000000" pitchFamily="34" charset="-128"/>
                    <a:cs typeface="ＭＳ Ｐゴシック" charset="-128"/>
                  </a:rPr>
                  <a:t>2. </a:t>
                </a:r>
                <a:r>
                  <a:rPr lang="zh-TW" altLang="en-US" sz="2800" kern="0" dirty="0">
                    <a:latin typeface="Noto Sans CJK TC Light" panose="020B0300000000000000" pitchFamily="34" charset="-128"/>
                    <a:ea typeface="Noto Sans CJK TC Light" panose="020B0300000000000000" pitchFamily="34" charset="-128"/>
                    <a:cs typeface="ＭＳ Ｐゴシック" charset="-128"/>
                  </a:rPr>
                  <a:t>其他用路人都被騙，自私的用路人繼續留在路上</a:t>
                </a:r>
                <a:endParaRPr lang="en-US" sz="2800" kern="0" dirty="0">
                  <a:latin typeface="Noto Sans CJK TC Light" panose="020B0300000000000000" pitchFamily="34" charset="-128"/>
                  <a:ea typeface="Noto Sans CJK TC Light" panose="020B0300000000000000" pitchFamily="34" charset="-128"/>
                  <a:cs typeface="ＭＳ Ｐゴシック" charset="-128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660900" y="6108183"/>
              <a:ext cx="16005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Need to get off</a:t>
              </a:r>
              <a:endParaRPr lang="en-US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08BE3-5742-5F4E-AE88-B585223A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5692A4-13DB-D94C-B79A-D6CEEA23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59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359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 Home Security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18F698-C6CE-DA4D-8340-E247AE046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2FC36C-3A81-BA44-85A6-449B7CFF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4AB40-AA67-E94D-A561-8ABB008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2816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Flooding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0323"/>
            <a:ext cx="10515600" cy="4016639"/>
          </a:xfrm>
        </p:spPr>
        <p:txBody>
          <a:bodyPr/>
          <a:lstStyle/>
          <a:p>
            <a:r>
              <a:rPr lang="en-US" dirty="0"/>
              <a:t>Expensive verification</a:t>
            </a:r>
          </a:p>
          <a:p>
            <a:pPr lvl="1"/>
            <a:r>
              <a:rPr lang="en-US" dirty="0"/>
              <a:t>22 ms to verify ECDSA signature     on 400MHz processor</a:t>
            </a:r>
          </a:p>
          <a:p>
            <a:r>
              <a:rPr lang="en-US" dirty="0"/>
              <a:t>Many messages may arrive in a short time period</a:t>
            </a:r>
          </a:p>
          <a:p>
            <a:pPr lvl="1"/>
            <a:r>
              <a:rPr lang="en-US" dirty="0"/>
              <a:t>Every vehicle broadcasts location every 100ms</a:t>
            </a:r>
          </a:p>
          <a:p>
            <a:pPr lvl="1"/>
            <a:r>
              <a:rPr lang="en-US" dirty="0"/>
              <a:t>5 neighbors </a:t>
            </a:r>
            <a:r>
              <a:rPr lang="en-US" dirty="0" err="1">
                <a:sym typeface="Wingdings"/>
              </a:rPr>
              <a:t></a:t>
            </a:r>
            <a:r>
              <a:rPr lang="en-US" dirty="0"/>
              <a:t> 50 updates/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>
                <a:sym typeface="Wingdings"/>
              </a:rPr>
              <a:t></a:t>
            </a:r>
            <a:r>
              <a:rPr lang="en-US" dirty="0"/>
              <a:t> &gt;100% saturated</a:t>
            </a:r>
          </a:p>
          <a:p>
            <a:r>
              <a:rPr lang="en-US" dirty="0"/>
              <a:t>Severely limits effectiveness of VANET applications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2ABF2-FFFB-6748-822A-83789073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ABDE0-C9BA-A942-A020-93F7D225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60</a:t>
            </a:fld>
            <a:endParaRPr kumimoji="1" lang="zh-TW" altLang="en-US"/>
          </a:p>
        </p:txBody>
      </p:sp>
      <p:grpSp>
        <p:nvGrpSpPr>
          <p:cNvPr id="78" name="Group 77"/>
          <p:cNvGrpSpPr/>
          <p:nvPr/>
        </p:nvGrpSpPr>
        <p:grpSpPr>
          <a:xfrm>
            <a:off x="6096000" y="2572307"/>
            <a:ext cx="357771" cy="365565"/>
            <a:chOff x="5964593" y="2775456"/>
            <a:chExt cx="357771" cy="365565"/>
          </a:xfrm>
        </p:grpSpPr>
        <p:sp>
          <p:nvSpPr>
            <p:cNvPr id="76" name="TextBox 75"/>
            <p:cNvSpPr txBox="1"/>
            <p:nvPr/>
          </p:nvSpPr>
          <p:spPr>
            <a:xfrm>
              <a:off x="6046552" y="2802467"/>
              <a:ext cx="184666" cy="338554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endParaRPr lang="en-US" sz="1600" b="1" i="1" dirty="0">
                <a:latin typeface="Arial"/>
                <a:cs typeface="Arial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1772">
              <a:off x="5964593" y="2775456"/>
              <a:ext cx="357771" cy="357771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021090" y="855527"/>
            <a:ext cx="3300688" cy="1100611"/>
            <a:chOff x="5640112" y="661853"/>
            <a:chExt cx="3300688" cy="1100611"/>
          </a:xfrm>
        </p:grpSpPr>
        <p:grpSp>
          <p:nvGrpSpPr>
            <p:cNvPr id="28" name="Group 27"/>
            <p:cNvGrpSpPr/>
            <p:nvPr/>
          </p:nvGrpSpPr>
          <p:grpSpPr>
            <a:xfrm>
              <a:off x="5640112" y="661853"/>
              <a:ext cx="3300688" cy="1100611"/>
              <a:chOff x="2532852" y="5322389"/>
              <a:chExt cx="3300688" cy="11006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786864" y="5322389"/>
                <a:ext cx="3046676" cy="1100611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2852" y="6066368"/>
                <a:ext cx="438932" cy="356632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6895418" y="1148986"/>
              <a:ext cx="357771" cy="392585"/>
              <a:chOff x="5937569" y="2748436"/>
              <a:chExt cx="357771" cy="392585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6046552" y="2802467"/>
                <a:ext cx="184666" cy="338554"/>
              </a:xfrm>
              <a:prstGeom prst="rect">
                <a:avLst/>
              </a:prstGeom>
              <a:noFill/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endParaRPr lang="en-US" sz="1600" b="1" i="1" dirty="0">
                  <a:latin typeface="Arial"/>
                  <a:cs typeface="Arial"/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01772">
                <a:off x="5937569" y="2748436"/>
                <a:ext cx="357771" cy="357771"/>
              </a:xfrm>
              <a:prstGeom prst="rect">
                <a:avLst/>
              </a:prstGeom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7270139" y="892140"/>
              <a:ext cx="357771" cy="379075"/>
              <a:chOff x="5937569" y="2761946"/>
              <a:chExt cx="357771" cy="379075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6046552" y="2802467"/>
                <a:ext cx="184666" cy="338554"/>
              </a:xfrm>
              <a:prstGeom prst="rect">
                <a:avLst/>
              </a:prstGeom>
              <a:noFill/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endParaRPr lang="en-US" sz="1600" b="1" i="1" dirty="0">
                  <a:latin typeface="Arial"/>
                  <a:cs typeface="Arial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01772">
                <a:off x="5937569" y="2761946"/>
                <a:ext cx="357771" cy="357771"/>
              </a:xfrm>
              <a:prstGeom prst="rect">
                <a:avLst/>
              </a:prstGeom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7695218" y="1284725"/>
              <a:ext cx="357771" cy="392585"/>
              <a:chOff x="5937569" y="2748436"/>
              <a:chExt cx="357771" cy="392585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6046552" y="2802467"/>
                <a:ext cx="184666" cy="338554"/>
              </a:xfrm>
              <a:prstGeom prst="rect">
                <a:avLst/>
              </a:prstGeom>
              <a:noFill/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endParaRPr lang="en-US" sz="1600" b="1" i="1" dirty="0">
                  <a:latin typeface="Arial"/>
                  <a:cs typeface="Arial"/>
                </a:endParaRPr>
              </a:p>
            </p:txBody>
          </p: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01772">
                <a:off x="5937569" y="2748436"/>
                <a:ext cx="357771" cy="3577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86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4D91-9609-914C-B3BD-A5B9CB44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BB0DB-B2BB-DD48-857F-0D6EB433E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public keys periodically</a:t>
            </a:r>
          </a:p>
          <a:p>
            <a:pPr lvl="1"/>
            <a:r>
              <a:rPr lang="en-US" dirty="0"/>
              <a:t>Still linkable via timing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46EE7-FC8D-FC47-8EE6-2A90D95E6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2774383"/>
            <a:ext cx="7289800" cy="34025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9FCF4-486E-C549-90E4-41948D17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87CFB-7BFB-0A4D-831E-097D3D7E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7961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C3AB36-E40A-D948-8BE7-E2A29745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Automotive Security:</a:t>
            </a:r>
            <a:br>
              <a:rPr lang="en-US" altLang="zh-TW" dirty="0"/>
            </a:br>
            <a:r>
              <a:rPr lang="en-US" altLang="zh-TW" dirty="0"/>
              <a:t>Autonomous Cars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1FA64A-20FF-2242-B89C-15CC6B6B5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3F2CAD-1DB7-F247-B92B-F3A728DD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D5019-C031-484B-BF35-0E94C82D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4674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zh-TW" dirty="0"/>
              <a:t>SAE Level 0</a:t>
            </a:r>
            <a:r>
              <a:rPr lang="en-US" altLang="zh-TW" dirty="0"/>
              <a:t>-</a:t>
            </a:r>
            <a:r>
              <a:rPr lang="zh-TW" dirty="0"/>
              <a:t>5</a:t>
            </a:r>
            <a:endParaRPr dirty="0"/>
          </a:p>
        </p:txBody>
      </p:sp>
      <p:sp>
        <p:nvSpPr>
          <p:cNvPr id="447" name="Google Shape;447;p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448" name="Google Shape;448;p6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081" y="1531844"/>
            <a:ext cx="10412217" cy="484164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7"/>
          <p:cNvSpPr txBox="1"/>
          <p:nvPr/>
        </p:nvSpPr>
        <p:spPr>
          <a:xfrm>
            <a:off x="415600" y="6362164"/>
            <a:ext cx="10752400" cy="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www.birmingham.ac.uk</a:t>
            </a:r>
            <a:r>
              <a:rPr lang="en-US" altLang="zh-TW" sz="1200" i="1" dirty="0"/>
              <a:t>/news/</a:t>
            </a:r>
            <a:r>
              <a:rPr lang="en-US" altLang="zh-TW" sz="1200" i="1" dirty="0" err="1"/>
              <a:t>thebirminghambrief</a:t>
            </a:r>
            <a:r>
              <a:rPr lang="en-US" altLang="zh-TW" sz="1200" i="1" dirty="0"/>
              <a:t>/items/2016/11/driving-the-</a:t>
            </a:r>
            <a:r>
              <a:rPr lang="en-US" altLang="zh-TW" sz="1200" i="1" dirty="0" err="1"/>
              <a:t>revolution.aspx</a:t>
            </a:r>
            <a:endParaRPr sz="12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389E2-CD37-3A45-92BC-4BBAE6707F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63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6441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SAE Level 0-5</a:t>
            </a:r>
            <a:endParaRPr lang="en-US" dirty="0"/>
          </a:p>
        </p:txBody>
      </p:sp>
      <p:sp>
        <p:nvSpPr>
          <p:cNvPr id="455" name="Google Shape;455;p68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Level 0 - Driver Only</a:t>
            </a:r>
            <a:endParaRPr lang="en-US"/>
          </a:p>
          <a:p>
            <a:r>
              <a:rPr lang="en-US" altLang="zh-TW"/>
              <a:t>Level 1 - Driver Assistance</a:t>
            </a:r>
            <a:endParaRPr lang="en-US"/>
          </a:p>
          <a:p>
            <a:pPr lvl="1"/>
            <a:r>
              <a:rPr lang="en-US" altLang="zh-TW"/>
              <a:t>Driver and automated system share control of vehicle</a:t>
            </a:r>
            <a:endParaRPr lang="en-US"/>
          </a:p>
          <a:p>
            <a:pPr lvl="1"/>
            <a:r>
              <a:rPr lang="en-US" altLang="zh-TW"/>
              <a:t>e.g. Parking Assistance, Lane Keeping Assistance</a:t>
            </a:r>
            <a:endParaRPr lang="en-US"/>
          </a:p>
          <a:p>
            <a:r>
              <a:rPr lang="en-US" altLang="zh-TW"/>
              <a:t>Level 2 - Partial Automation</a:t>
            </a:r>
            <a:endParaRPr lang="en-US"/>
          </a:p>
          <a:p>
            <a:pPr lvl="1"/>
            <a:r>
              <a:rPr lang="en-US" altLang="zh-TW"/>
              <a:t>Automated system takes full control of accelerating, breaking, steering</a:t>
            </a:r>
            <a:endParaRPr lang="en-US"/>
          </a:p>
          <a:p>
            <a:pPr lvl="1"/>
            <a:r>
              <a:rPr lang="en-US" altLang="zh-TW"/>
              <a:t>Drivers must monitor the driving</a:t>
            </a:r>
            <a:endParaRPr lang="en-US"/>
          </a:p>
        </p:txBody>
      </p:sp>
      <p:sp>
        <p:nvSpPr>
          <p:cNvPr id="456" name="Google Shape;456;p68"/>
          <p:cNvSpPr txBox="1"/>
          <p:nvPr/>
        </p:nvSpPr>
        <p:spPr>
          <a:xfrm>
            <a:off x="675800" y="6078269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  <a:buClr>
                <a:schemeClr val="dk1"/>
              </a:buClr>
              <a:buSzPts val="1100"/>
            </a:pPr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en.wikipedia.org</a:t>
            </a:r>
            <a:r>
              <a:rPr lang="en-US" altLang="zh-TW" sz="1200" i="1" dirty="0"/>
              <a:t>/wiki/Self-</a:t>
            </a:r>
            <a:r>
              <a:rPr lang="en-US" altLang="zh-TW" sz="1200" i="1" dirty="0" err="1"/>
              <a:t>driving_car</a:t>
            </a: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917F1-723F-634E-A728-CC1D59B1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dirty="0"/>
              <a:t>物聯網通訊與網路安全技術 </a:t>
            </a:r>
            <a:r>
              <a:rPr kumimoji="1" lang="en-US" altLang="zh-TW" dirty="0"/>
              <a:t>| </a:t>
            </a:r>
            <a:r>
              <a:rPr kumimoji="1" lang="zh-TW" altLang="en-US" dirty="0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D7AB7-2A15-AD4D-A579-C73B9BCD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0778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SAE Level 0-5</a:t>
            </a:r>
            <a:endParaRPr lang="en-US" dirty="0"/>
          </a:p>
        </p:txBody>
      </p:sp>
      <p:sp>
        <p:nvSpPr>
          <p:cNvPr id="462" name="Google Shape;462;p6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Level 3: Conditional Automation</a:t>
            </a:r>
            <a:endParaRPr lang="en-US" dirty="0"/>
          </a:p>
          <a:p>
            <a:pPr lvl="1"/>
            <a:r>
              <a:rPr lang="en-US" altLang="zh-TW" dirty="0"/>
              <a:t>Driver can turn their attention away from driving tasks</a:t>
            </a:r>
            <a:endParaRPr lang="en-US" dirty="0"/>
          </a:p>
          <a:p>
            <a:pPr lvl="1"/>
            <a:r>
              <a:rPr lang="en-US" altLang="zh-TW" dirty="0"/>
              <a:t>Driver must respond to a request intervene by the system</a:t>
            </a:r>
            <a:endParaRPr lang="en-US" dirty="0"/>
          </a:p>
          <a:p>
            <a:r>
              <a:rPr lang="en-US" altLang="zh-TW" dirty="0"/>
              <a:t>Level 4: High Automation</a:t>
            </a:r>
            <a:endParaRPr lang="en-US" dirty="0"/>
          </a:p>
          <a:p>
            <a:pPr lvl="1"/>
            <a:r>
              <a:rPr lang="en-US" altLang="zh-TW" dirty="0"/>
              <a:t>No drvier attention is required for safety</a:t>
            </a:r>
            <a:endParaRPr lang="en-US" dirty="0"/>
          </a:p>
          <a:p>
            <a:pPr lvl="1"/>
            <a:r>
              <a:rPr lang="en-US" altLang="zh-TW" dirty="0"/>
              <a:t>Self-driving is supported in limited areas or under special circumstances</a:t>
            </a:r>
            <a:endParaRPr lang="en-US" dirty="0"/>
          </a:p>
          <a:p>
            <a:r>
              <a:rPr lang="en-US" altLang="zh-TW" dirty="0"/>
              <a:t>Level 5: Full Automation</a:t>
            </a:r>
            <a:endParaRPr lang="en-US" dirty="0"/>
          </a:p>
          <a:p>
            <a:pPr lvl="1"/>
            <a:r>
              <a:rPr lang="en-US" altLang="zh-TW" dirty="0"/>
              <a:t>No human intervention is required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5F41E-5D6E-A449-B902-83BF18EC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49E1C-B965-204F-805C-FB2A4F0D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65</a:t>
            </a:fld>
            <a:endParaRPr kumimoji="1" lang="zh-TW" altLang="en-US"/>
          </a:p>
        </p:txBody>
      </p:sp>
      <p:sp>
        <p:nvSpPr>
          <p:cNvPr id="8" name="Google Shape;456;p68">
            <a:extLst>
              <a:ext uri="{FF2B5EF4-FFF2-40B4-BE49-F238E27FC236}">
                <a16:creationId xmlns:a16="http://schemas.microsoft.com/office/drawing/2014/main" id="{CC8CF85C-8077-F246-8F7F-666B080C8E55}"/>
              </a:ext>
            </a:extLst>
          </p:cNvPr>
          <p:cNvSpPr txBox="1"/>
          <p:nvPr/>
        </p:nvSpPr>
        <p:spPr>
          <a:xfrm>
            <a:off x="675800" y="6078269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  <a:buClr>
                <a:schemeClr val="dk1"/>
              </a:buClr>
              <a:buSzPts val="1100"/>
            </a:pPr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en.wikipedia.org</a:t>
            </a:r>
            <a:r>
              <a:rPr lang="en-US" altLang="zh-TW" sz="1200" i="1" dirty="0"/>
              <a:t>/wiki/Self-</a:t>
            </a:r>
            <a:r>
              <a:rPr lang="en-US" altLang="zh-TW" sz="1200" i="1" dirty="0" err="1"/>
              <a:t>driving_car</a:t>
            </a: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1856734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News</a:t>
            </a:r>
            <a:endParaRPr lang="en-US"/>
          </a:p>
        </p:txBody>
      </p:sp>
      <p:sp>
        <p:nvSpPr>
          <p:cNvPr id="469" name="Google Shape;469;p70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775200" cy="4351338"/>
          </a:xfrm>
        </p:spPr>
        <p:txBody>
          <a:bodyPr/>
          <a:lstStyle/>
          <a:p>
            <a:r>
              <a:rPr lang="en-US" altLang="zh-TW" dirty="0"/>
              <a:t>March 2018</a:t>
            </a:r>
            <a:endParaRPr lang="en-US" dirty="0"/>
          </a:p>
          <a:p>
            <a:r>
              <a:rPr lang="en-US" altLang="zh-TW" dirty="0"/>
              <a:t>Tesla Model S car accident</a:t>
            </a:r>
            <a:endParaRPr lang="en-US" dirty="0"/>
          </a:p>
          <a:p>
            <a:r>
              <a:rPr lang="en-US" altLang="zh-TW" dirty="0"/>
              <a:t>Crashed in “Autopilot mode”</a:t>
            </a:r>
            <a:endParaRPr lang="en-US" dirty="0"/>
          </a:p>
          <a:p>
            <a:r>
              <a:rPr lang="en-US" altLang="zh-TW" dirty="0"/>
              <a:t>Obstacle detection system</a:t>
            </a:r>
            <a:endParaRPr lang="en-US" dirty="0"/>
          </a:p>
        </p:txBody>
      </p:sp>
      <p:pic>
        <p:nvPicPr>
          <p:cNvPr id="470" name="Google Shape;4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400" y="1825625"/>
            <a:ext cx="6504799" cy="340726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0"/>
          <p:cNvSpPr txBox="1"/>
          <p:nvPr/>
        </p:nvSpPr>
        <p:spPr>
          <a:xfrm>
            <a:off x="675800" y="6071196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200" i="1" dirty="0"/>
              <a:t>Reference: “https://</a:t>
            </a:r>
            <a:r>
              <a:rPr lang="en-US" altLang="zh-TW" sz="1200" i="1" dirty="0" err="1"/>
              <a:t>www.nytimes.com</a:t>
            </a:r>
            <a:r>
              <a:rPr lang="en-US" altLang="zh-TW" sz="1200" i="1" dirty="0"/>
              <a:t>/interactive/2016/07/01/business/inside-tesla-</a:t>
            </a:r>
            <a:r>
              <a:rPr lang="en-US" altLang="zh-TW" sz="1200" i="1" dirty="0" err="1"/>
              <a:t>accident.html</a:t>
            </a:r>
            <a:r>
              <a:rPr lang="en-US" altLang="zh-TW" sz="1200" i="1" dirty="0"/>
              <a:t>”, </a:t>
            </a:r>
            <a:r>
              <a:rPr lang="en-US" altLang="zh-TW" sz="1200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200" i="1" dirty="0"/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2303B-A8C8-FE48-A2A1-658B143A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2A29-0F35-B548-A8B1-F7413B41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8001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Autonomous Car Security</a:t>
            </a:r>
            <a:endParaRPr lang="en-US" dirty="0"/>
          </a:p>
        </p:txBody>
      </p:sp>
      <p:sp>
        <p:nvSpPr>
          <p:cNvPr id="477" name="Google Shape;477;p71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483100" cy="4351338"/>
          </a:xfrm>
        </p:spPr>
        <p:txBody>
          <a:bodyPr/>
          <a:lstStyle/>
          <a:p>
            <a:r>
              <a:rPr lang="en-US" altLang="zh-TW" dirty="0"/>
              <a:t>“Can real physical objects be manipulated in ways that cause DNN-based classifiers to misclassify them?”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65897-1E8E-534D-A80D-281D6ABD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67</a:t>
            </a:fld>
            <a:endParaRPr lang="uk-UA"/>
          </a:p>
        </p:txBody>
      </p:sp>
      <p:pic>
        <p:nvPicPr>
          <p:cNvPr id="478" name="Google Shape;478;p71"/>
          <p:cNvPicPr preferRelativeResize="0"/>
          <p:nvPr/>
        </p:nvPicPr>
        <p:blipFill rotWithShape="1">
          <a:blip r:embed="rId3">
            <a:alphaModFix/>
          </a:blip>
          <a:srcRect l="6710" t="2220" r="6701" b="-2219"/>
          <a:stretch/>
        </p:blipFill>
        <p:spPr>
          <a:xfrm>
            <a:off x="5462219" y="1497633"/>
            <a:ext cx="6310511" cy="4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1"/>
          <p:cNvSpPr txBox="1"/>
          <p:nvPr/>
        </p:nvSpPr>
        <p:spPr>
          <a:xfrm>
            <a:off x="757000" y="6193467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200" i="1" dirty="0"/>
              <a:t>Reference: “Robust Physical-World Attacks on Deep Learning Visual Classification”, </a:t>
            </a:r>
            <a:r>
              <a:rPr lang="en-US" altLang="zh-TW" sz="1200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200" i="1" dirty="0"/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1200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799EAA-E63E-3E46-B3EB-F07E2C22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423944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Autonomous Car Security</a:t>
            </a:r>
            <a:endParaRPr lang="en-US"/>
          </a:p>
        </p:txBody>
      </p:sp>
      <p:sp>
        <p:nvSpPr>
          <p:cNvPr id="485" name="Google Shape;485;p7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8191500" cy="4351338"/>
          </a:xfrm>
        </p:spPr>
        <p:txBody>
          <a:bodyPr/>
          <a:lstStyle/>
          <a:p>
            <a:r>
              <a:rPr lang="en-US" altLang="zh-TW" dirty="0"/>
              <a:t>Physical attacks on classifiers / object detectors</a:t>
            </a:r>
            <a:endParaRPr lang="en-US" dirty="0"/>
          </a:p>
          <a:p>
            <a:r>
              <a:rPr lang="en-US" altLang="zh-TW" dirty="0"/>
              <a:t>A stop sign is detected only when the camera</a:t>
            </a:r>
            <a:br>
              <a:rPr lang="en-US" altLang="zh-TW" dirty="0"/>
            </a:br>
            <a:r>
              <a:rPr lang="en-US" altLang="zh-TW" dirty="0"/>
              <a:t>is very close to the sign</a:t>
            </a:r>
            <a:endParaRPr lang="en-US" dirty="0"/>
          </a:p>
          <a:p>
            <a:r>
              <a:rPr lang="en-US" altLang="zh-TW" dirty="0"/>
              <a:t>Too late for the car to stop or react</a:t>
            </a:r>
            <a:endParaRPr lang="en-US" dirty="0"/>
          </a:p>
        </p:txBody>
      </p:sp>
      <p:pic>
        <p:nvPicPr>
          <p:cNvPr id="486" name="Google Shape;486;p72"/>
          <p:cNvPicPr preferRelativeResize="0"/>
          <p:nvPr/>
        </p:nvPicPr>
        <p:blipFill rotWithShape="1">
          <a:blip r:embed="rId3">
            <a:alphaModFix/>
          </a:blip>
          <a:srcRect l="19272" t="22562" r="18298" b="3121"/>
          <a:stretch/>
        </p:blipFill>
        <p:spPr>
          <a:xfrm>
            <a:off x="8883100" y="1690688"/>
            <a:ext cx="2698500" cy="42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2"/>
          <p:cNvSpPr txBox="1"/>
          <p:nvPr/>
        </p:nvSpPr>
        <p:spPr>
          <a:xfrm>
            <a:off x="757000" y="6112516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200" i="1" dirty="0"/>
              <a:t>Reference: “Physical Adversarial Examples for Object Detectors”, </a:t>
            </a:r>
            <a:r>
              <a:rPr lang="en-US" altLang="zh-TW" sz="1200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200" i="1" dirty="0"/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12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73451-1A74-FE4C-9D52-6E9EA3B6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903E4-42E9-1F4F-9A15-8D3D7BD7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5780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Drone Security</a:t>
            </a:r>
            <a:endParaRPr kumimoji="1" lang="zh-TW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1F9E6-F9EC-CF4B-9494-FA3C5A153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D48E0-6A63-D24F-9469-16B91C90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F667-BC5D-714B-8954-9791AE72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69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587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 Home</a:t>
            </a:r>
          </a:p>
        </p:txBody>
      </p:sp>
      <p:sp>
        <p:nvSpPr>
          <p:cNvPr id="72" name="Google Shape;72;p1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residence where </a:t>
            </a:r>
            <a:r>
              <a:rPr lang="en-US" altLang="zh-TW" b="1" dirty="0"/>
              <a:t>internet-connected</a:t>
            </a:r>
            <a:br>
              <a:rPr lang="en-US" altLang="zh-TW" b="1" dirty="0"/>
            </a:br>
            <a:r>
              <a:rPr lang="en-US" altLang="zh-TW" b="1" dirty="0"/>
              <a:t>devices</a:t>
            </a:r>
            <a:r>
              <a:rPr lang="en-US" altLang="zh-TW" dirty="0"/>
              <a:t> cooperate </a:t>
            </a:r>
            <a:r>
              <a:rPr lang="en-US" altLang="zh-TW" dirty="0">
                <a:solidFill>
                  <a:srgbClr val="0432FF"/>
                </a:solidFill>
              </a:rPr>
              <a:t>automatically</a:t>
            </a:r>
            <a:r>
              <a:rPr lang="en-US" altLang="zh-TW" dirty="0"/>
              <a:t> and </a:t>
            </a:r>
            <a:br>
              <a:rPr lang="en-US" altLang="zh-TW" dirty="0"/>
            </a:br>
            <a:r>
              <a:rPr lang="en-US" altLang="zh-TW" dirty="0"/>
              <a:t>are </a:t>
            </a:r>
            <a:r>
              <a:rPr lang="en-US" altLang="zh-TW" dirty="0">
                <a:solidFill>
                  <a:srgbClr val="0432FF"/>
                </a:solidFill>
              </a:rPr>
              <a:t>managed by </a:t>
            </a:r>
            <a:r>
              <a:rPr lang="en-US" altLang="zh-TW" dirty="0" err="1">
                <a:solidFill>
                  <a:srgbClr val="0432FF"/>
                </a:solidFill>
              </a:rPr>
              <a:t>houseowners</a:t>
            </a:r>
            <a:r>
              <a:rPr lang="en-US" altLang="zh-TW" dirty="0">
                <a:solidFill>
                  <a:srgbClr val="0432FF"/>
                </a:solidFill>
              </a:rPr>
              <a:t> </a:t>
            </a:r>
            <a:r>
              <a:rPr lang="en-US" altLang="zh-TW" dirty="0"/>
              <a:t>via</a:t>
            </a:r>
            <a:br>
              <a:rPr lang="en-US" altLang="zh-TW" dirty="0"/>
            </a:br>
            <a:r>
              <a:rPr lang="en-US" altLang="zh-TW" dirty="0"/>
              <a:t>various user-friendly interfaces</a:t>
            </a:r>
            <a:endParaRPr lang="en-US" dirty="0"/>
          </a:p>
          <a:p>
            <a:r>
              <a:rPr lang="en-US" altLang="zh-TW" dirty="0"/>
              <a:t>Popular providers</a:t>
            </a:r>
            <a:endParaRPr lang="en-US" dirty="0"/>
          </a:p>
          <a:p>
            <a:pPr lvl="1"/>
            <a:r>
              <a:rPr lang="en-US" altLang="zh-TW" dirty="0"/>
              <a:t>Samsung SmartThings</a:t>
            </a:r>
            <a:endParaRPr lang="en-US" dirty="0"/>
          </a:p>
          <a:p>
            <a:pPr lvl="1"/>
            <a:r>
              <a:rPr lang="en-US" altLang="zh-TW" dirty="0"/>
              <a:t>Google Home</a:t>
            </a:r>
          </a:p>
          <a:p>
            <a:pPr lvl="1"/>
            <a:r>
              <a:rPr lang="en-US" altLang="zh-TW" dirty="0"/>
              <a:t>Apple </a:t>
            </a:r>
            <a:r>
              <a:rPr lang="en-US" altLang="zh-TW" dirty="0" err="1"/>
              <a:t>HomeKit</a:t>
            </a:r>
            <a:endParaRPr lang="en-US" altLang="zh-TW" dirty="0"/>
          </a:p>
          <a:p>
            <a:pPr lvl="1"/>
            <a:r>
              <a:rPr lang="en-US" altLang="zh-TW" dirty="0"/>
              <a:t>D-Link Connect home</a:t>
            </a: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11934" r="13842"/>
          <a:stretch/>
        </p:blipFill>
        <p:spPr>
          <a:xfrm>
            <a:off x="6991828" y="2263444"/>
            <a:ext cx="4586368" cy="347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36122-B3C3-7A44-AF82-B25EE476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DEB94-C8F5-E241-81F9-A180BCBA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0101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Drone</a:t>
            </a:r>
            <a:endParaRPr lang="en-US"/>
          </a:p>
        </p:txBody>
      </p:sp>
      <p:sp>
        <p:nvSpPr>
          <p:cNvPr id="493" name="Google Shape;493;p7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四軸飛行器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9438C-7CCF-4548-93B3-ED54CAFE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70</a:t>
            </a:fld>
            <a:endParaRPr lang="uk-UA"/>
          </a:p>
        </p:txBody>
      </p:sp>
      <p:pic>
        <p:nvPicPr>
          <p:cNvPr id="494" name="Google Shape;49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3601" y="1658768"/>
            <a:ext cx="8016569" cy="43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3"/>
          <p:cNvSpPr txBox="1"/>
          <p:nvPr/>
        </p:nvSpPr>
        <p:spPr>
          <a:xfrm>
            <a:off x="757000" y="600172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</a:t>
            </a:r>
            <a:r>
              <a:rPr lang="en-US" altLang="zh-TW" sz="1200" i="1" dirty="0" err="1"/>
              <a:t>Yongdae</a:t>
            </a:r>
            <a:r>
              <a:rPr lang="en-US" altLang="zh-TW" sz="1200" i="1" dirty="0"/>
              <a:t> Kim, “Hacking Sensors”, USENIX Enigma 2017</a:t>
            </a:r>
            <a:endParaRPr sz="1200" i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C64284-2E24-B644-BD20-35C1A71E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879877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Drone</a:t>
            </a:r>
            <a:endParaRPr lang="en-US"/>
          </a:p>
        </p:txBody>
      </p:sp>
      <p:sp>
        <p:nvSpPr>
          <p:cNvPr id="501" name="Google Shape;501;p7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Inertial measurement unit (</a:t>
            </a:r>
            <a:r>
              <a:rPr lang="zh-TW" altLang="en-US"/>
              <a:t>慣性測量單元</a:t>
            </a:r>
            <a:r>
              <a:rPr lang="en-US" altLang="zh-TW"/>
              <a:t>)</a:t>
            </a:r>
            <a:endParaRPr lang="zh-TW" altLang="en-US"/>
          </a:p>
          <a:p>
            <a:pPr lvl="1"/>
            <a:r>
              <a:rPr lang="en-US" altLang="zh-TW"/>
              <a:t>Measures velocity, orientation, rotation</a:t>
            </a:r>
            <a:endParaRPr lang="en-US"/>
          </a:p>
          <a:p>
            <a:pPr lvl="1"/>
            <a:r>
              <a:rPr lang="en-US" altLang="zh-TW"/>
              <a:t>A combination of MEMS (</a:t>
            </a:r>
            <a:r>
              <a:rPr lang="zh-TW" altLang="en-US"/>
              <a:t>微機電系統</a:t>
            </a:r>
            <a:r>
              <a:rPr lang="en-US" altLang="zh-TW"/>
              <a:t>)</a:t>
            </a:r>
            <a:br>
              <a:rPr lang="en-US" altLang="zh-TW"/>
            </a:br>
            <a:r>
              <a:rPr lang="en-US" altLang="zh-TW"/>
              <a:t>gyroscope (</a:t>
            </a:r>
            <a:r>
              <a:rPr lang="zh-TW" altLang="en-US"/>
              <a:t>陀螺儀</a:t>
            </a:r>
            <a:r>
              <a:rPr lang="en-US" altLang="zh-TW"/>
              <a:t>), accelerometer (</a:t>
            </a:r>
            <a:r>
              <a:rPr lang="zh-TW" altLang="en-US"/>
              <a:t>加速計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785BD4-62AC-A940-B3C9-4778A74B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71</a:t>
            </a:fld>
            <a:endParaRPr lang="uk-UA"/>
          </a:p>
        </p:txBody>
      </p:sp>
      <p:pic>
        <p:nvPicPr>
          <p:cNvPr id="502" name="Google Shape;50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7178" y="2011166"/>
            <a:ext cx="3715233" cy="36061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95;p73">
            <a:extLst>
              <a:ext uri="{FF2B5EF4-FFF2-40B4-BE49-F238E27FC236}">
                <a16:creationId xmlns:a16="http://schemas.microsoft.com/office/drawing/2014/main" id="{7C19B4A1-1060-3D4B-B497-E8803E761C65}"/>
              </a:ext>
            </a:extLst>
          </p:cNvPr>
          <p:cNvSpPr txBox="1"/>
          <p:nvPr/>
        </p:nvSpPr>
        <p:spPr>
          <a:xfrm>
            <a:off x="757000" y="600172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</a:t>
            </a:r>
            <a:r>
              <a:rPr lang="en-US" altLang="zh-TW" sz="1200" i="1" dirty="0" err="1"/>
              <a:t>Yongdae</a:t>
            </a:r>
            <a:r>
              <a:rPr lang="en-US" altLang="zh-TW" sz="1200" i="1" dirty="0"/>
              <a:t> Kim, “Hacking Sensors”, USENIX Enigma 2017</a:t>
            </a:r>
            <a:endParaRPr sz="1200" i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DEBA0-5280-B147-9100-95F98308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551452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Drone Security Issues</a:t>
            </a:r>
            <a:endParaRPr lang="en-US" dirty="0"/>
          </a:p>
        </p:txBody>
      </p:sp>
      <p:sp>
        <p:nvSpPr>
          <p:cNvPr id="525" name="Google Shape;525;p7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Drone Hijacking</a:t>
            </a:r>
            <a:endParaRPr lang="en-US"/>
          </a:p>
          <a:p>
            <a:pPr lvl="1"/>
            <a:r>
              <a:rPr lang="en-US" altLang="zh-TW"/>
              <a:t>Reverse engineering the controlling app</a:t>
            </a:r>
            <a:endParaRPr lang="en-US"/>
          </a:p>
          <a:p>
            <a:pPr lvl="1"/>
            <a:r>
              <a:rPr lang="en-US" altLang="zh-TW"/>
              <a:t>Sending fake GPS signals to force the drone to land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B207-E600-8B46-8FB5-ACF27896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72</a:t>
            </a:fld>
            <a:endParaRPr lang="uk-UA"/>
          </a:p>
        </p:txBody>
      </p:sp>
      <p:pic>
        <p:nvPicPr>
          <p:cNvPr id="526" name="Google Shape;526;p77"/>
          <p:cNvPicPr preferRelativeResize="0"/>
          <p:nvPr/>
        </p:nvPicPr>
        <p:blipFill rotWithShape="1">
          <a:blip r:embed="rId3">
            <a:alphaModFix/>
          </a:blip>
          <a:srcRect l="13821" t="12497" r="1747" b="48905"/>
          <a:stretch/>
        </p:blipFill>
        <p:spPr>
          <a:xfrm>
            <a:off x="1463851" y="3128200"/>
            <a:ext cx="9264299" cy="264696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7"/>
          <p:cNvSpPr txBox="1"/>
          <p:nvPr/>
        </p:nvSpPr>
        <p:spPr>
          <a:xfrm>
            <a:off x="757000" y="6186167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“Drones Hijacking: Multidimensional attack vectors and countermeasures”, DEFCON 24, </a:t>
            </a:r>
            <a:r>
              <a:rPr lang="en-US" altLang="zh-TW" sz="1200" i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  <a:endParaRPr sz="1200" i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0B4F0A-3E97-9E47-89B8-EB2D8E66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2030245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Drone Security Issues</a:t>
            </a:r>
            <a:endParaRPr lang="en-US"/>
          </a:p>
        </p:txBody>
      </p:sp>
      <p:sp>
        <p:nvSpPr>
          <p:cNvPr id="509" name="Google Shape;509;p75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6121400" cy="4351338"/>
          </a:xfrm>
        </p:spPr>
        <p:txBody>
          <a:bodyPr/>
          <a:lstStyle/>
          <a:p>
            <a:r>
              <a:rPr lang="en-US" altLang="zh-TW" dirty="0"/>
              <a:t>Drone Hacking</a:t>
            </a:r>
            <a:endParaRPr lang="en-US" dirty="0"/>
          </a:p>
          <a:p>
            <a:pPr lvl="1"/>
            <a:r>
              <a:rPr lang="en-US" altLang="zh-TW" dirty="0"/>
              <a:t>Shutdown Attack</a:t>
            </a:r>
            <a:endParaRPr lang="en-US" dirty="0"/>
          </a:p>
          <a:p>
            <a:pPr lvl="1"/>
            <a:r>
              <a:rPr lang="en-US" altLang="zh-TW" dirty="0"/>
              <a:t>Find resonant frequencies (</a:t>
            </a:r>
            <a:r>
              <a:rPr lang="zh-TW" altLang="en-US" dirty="0"/>
              <a:t>共振頻率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dirty="0"/>
              <a:t>of MEMS / gyroscopes</a:t>
            </a:r>
            <a:endParaRPr lang="en-US" dirty="0"/>
          </a:p>
          <a:p>
            <a:pPr lvl="1"/>
            <a:r>
              <a:rPr lang="en-US" altLang="zh-TW" dirty="0"/>
              <a:t>Produce noises to interfere controlling units</a:t>
            </a:r>
            <a:endParaRPr lang="en-US" dirty="0"/>
          </a:p>
          <a:p>
            <a:pPr lvl="1"/>
            <a:r>
              <a:rPr lang="en-US" altLang="zh-TW" dirty="0">
                <a:hlinkClick r:id="rId3"/>
              </a:rPr>
              <a:t>Demo</a:t>
            </a:r>
            <a:r>
              <a:rPr lang="en-US" altLang="zh-TW" dirty="0"/>
              <a:t> (13:25)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B15A5-A391-E34D-B432-EAC40323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altLang="zh-TW" smtClean="0"/>
              <a:pPr/>
              <a:t>73</a:t>
            </a:fld>
            <a:endParaRPr lang="uk-UA"/>
          </a:p>
        </p:txBody>
      </p:sp>
      <p:pic>
        <p:nvPicPr>
          <p:cNvPr id="511" name="Google Shape;511;p75"/>
          <p:cNvPicPr preferRelativeResize="0"/>
          <p:nvPr/>
        </p:nvPicPr>
        <p:blipFill rotWithShape="1">
          <a:blip r:embed="rId4">
            <a:alphaModFix/>
          </a:blip>
          <a:srcRect r="50246"/>
          <a:stretch/>
        </p:blipFill>
        <p:spPr>
          <a:xfrm>
            <a:off x="7163276" y="794900"/>
            <a:ext cx="4864935" cy="5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95;p73">
            <a:extLst>
              <a:ext uri="{FF2B5EF4-FFF2-40B4-BE49-F238E27FC236}">
                <a16:creationId xmlns:a16="http://schemas.microsoft.com/office/drawing/2014/main" id="{04AED49C-D424-B942-95B1-305768E29557}"/>
              </a:ext>
            </a:extLst>
          </p:cNvPr>
          <p:cNvSpPr txBox="1"/>
          <p:nvPr/>
        </p:nvSpPr>
        <p:spPr>
          <a:xfrm>
            <a:off x="757000" y="6001720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US" altLang="zh-TW" sz="1200" i="1" dirty="0"/>
              <a:t>Reference: </a:t>
            </a:r>
            <a:r>
              <a:rPr lang="en-US" altLang="zh-TW" sz="1200" i="1" dirty="0" err="1"/>
              <a:t>Yongdae</a:t>
            </a:r>
            <a:r>
              <a:rPr lang="en-US" altLang="zh-TW" sz="1200" i="1" dirty="0"/>
              <a:t> Kim, “Hacking Sensors”, USENIX Enigma 2017</a:t>
            </a:r>
            <a:endParaRPr sz="1200" i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A3C99D-D731-D84B-B86E-6795B926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</p:spTree>
    <p:extLst>
      <p:ext uri="{BB962C8B-B14F-4D97-AF65-F5344CB8AC3E}">
        <p14:creationId xmlns:p14="http://schemas.microsoft.com/office/powerpoint/2010/main" val="17462347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Drone Security Issues</a:t>
            </a:r>
            <a:endParaRPr lang="en-US"/>
          </a:p>
        </p:txBody>
      </p:sp>
      <p:sp>
        <p:nvSpPr>
          <p:cNvPr id="517" name="Google Shape;517;p7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Prohibited or restricted Airspace</a:t>
            </a:r>
          </a:p>
          <a:p>
            <a:pPr lvl="1"/>
            <a:r>
              <a:rPr lang="en-US" dirty="0"/>
              <a:t>Geofencing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D3B70-70E1-954E-BEFE-1D271050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物聯網通訊與網路安全技術 </a:t>
            </a:r>
            <a:r>
              <a:rPr lang="en-US" altLang="zh-TW"/>
              <a:t>| </a:t>
            </a:r>
            <a:r>
              <a:rPr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80EF-4845-6D42-B4E4-4B9E4DBD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518" name="Google Shape;518;p76"/>
          <p:cNvPicPr preferRelativeResize="0"/>
          <p:nvPr/>
        </p:nvPicPr>
        <p:blipFill rotWithShape="1">
          <a:blip r:embed="rId3">
            <a:alphaModFix/>
          </a:blip>
          <a:srcRect l="6208" t="8057" b="20196"/>
          <a:stretch/>
        </p:blipFill>
        <p:spPr>
          <a:xfrm>
            <a:off x="3545782" y="2365526"/>
            <a:ext cx="7889218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6"/>
          <p:cNvSpPr txBox="1"/>
          <p:nvPr/>
        </p:nvSpPr>
        <p:spPr>
          <a:xfrm>
            <a:off x="757000" y="6193467"/>
            <a:ext cx="10678000" cy="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altLang="zh-TW" sz="1200" i="1" dirty="0"/>
              <a:t>Reference: https://</a:t>
            </a:r>
            <a:r>
              <a:rPr lang="en-US" altLang="zh-TW" sz="1200" i="1" dirty="0" err="1"/>
              <a:t>www.flyerlee.com</a:t>
            </a:r>
            <a:r>
              <a:rPr lang="en-US" altLang="zh-TW" sz="1200" i="1" dirty="0"/>
              <a:t>/</a:t>
            </a:r>
            <a:r>
              <a:rPr lang="en-US" altLang="zh-TW" sz="1200" i="1" dirty="0" err="1"/>
              <a:t>rcrmaps</a:t>
            </a:r>
            <a:r>
              <a:rPr lang="en-US" altLang="zh-TW" sz="1200" i="1" dirty="0"/>
              <a:t>/</a:t>
            </a:r>
            <a:endParaRPr sz="1200" i="1" dirty="0"/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100"/>
            </a:pP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1843345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640BF9-59F9-554A-9B91-8FBFB3ED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Drone Security Issues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89728-FA7B-D84D-959C-5BEF3FB55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2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“Open skies” problem</a:t>
            </a:r>
          </a:p>
          <a:p>
            <a:pPr lvl="1"/>
            <a:r>
              <a:rPr lang="en-US" sz="2000" dirty="0"/>
              <a:t>Drones fly in populated/urban areas</a:t>
            </a:r>
          </a:p>
          <a:p>
            <a:pPr lvl="1"/>
            <a:r>
              <a:rPr lang="en-US" sz="2000" dirty="0"/>
              <a:t>“</a:t>
            </a:r>
            <a:r>
              <a:rPr lang="en-US" sz="2000" i="1" dirty="0"/>
              <a:t>Is it delivering packages or spying on us?”</a:t>
            </a:r>
            <a:endParaRPr lang="en-US" sz="2000" dirty="0"/>
          </a:p>
          <a:p>
            <a:r>
              <a:rPr lang="en-US" sz="2400" dirty="0"/>
              <a:t>Detecting whether the camera is facing the victim</a:t>
            </a:r>
          </a:p>
          <a:p>
            <a:pPr lvl="1"/>
            <a:r>
              <a:rPr lang="en-US" sz="2000" dirty="0">
                <a:hlinkClick r:id="rId3"/>
              </a:rPr>
              <a:t>https://youtu.be/4icQwducz68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https://youtu.be/9PVaDpMsyQE</a:t>
            </a:r>
            <a:endParaRPr lang="en-US" sz="2000" dirty="0"/>
          </a:p>
          <a:p>
            <a:pPr lvl="1"/>
            <a:r>
              <a:rPr lang="en-US" sz="2000" dirty="0"/>
              <a:t>How good is this defense?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35966-6AB9-5548-8609-4DD740922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1743869"/>
            <a:ext cx="6781800" cy="4559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1EADAE-CED8-454A-BBC7-C4402E3E9A03}"/>
              </a:ext>
            </a:extLst>
          </p:cNvPr>
          <p:cNvSpPr/>
          <p:nvPr/>
        </p:nvSpPr>
        <p:spPr>
          <a:xfrm>
            <a:off x="285750" y="6202461"/>
            <a:ext cx="11068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/>
              <a:t>Reference: “Drones’ Cryptanalysis - Smashing Cryptography with a Flicker,” in </a:t>
            </a:r>
            <a:r>
              <a:rPr lang="en-US" sz="1400" i="1" dirty="0"/>
              <a:t>IEEE Symposium on Security and Privacy</a:t>
            </a:r>
            <a:r>
              <a:rPr lang="en-US" sz="1400" dirty="0"/>
              <a:t>, 2019.</a:t>
            </a:r>
            <a:endParaRPr lang="en-US" sz="1400" dirty="0">
              <a:effectLst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64C948-A175-EC43-B9AA-EE426A1D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51668-39AD-D949-86F1-FC60419D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0900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5400" dirty="0"/>
              <a:t>Voice-controlled Device Security</a:t>
            </a:r>
            <a:endParaRPr kumimoji="1" lang="zh-TW" altLang="en-US" sz="5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9D836-52F7-C04C-8520-FF312F3C4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9971C-F48B-E748-8A60-6F53DEC6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2923-F3C6-764F-A86B-7B85FC33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773133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FA2395-736B-684F-8D0E-7E46CB27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Voice-Controlled Device (VCD)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3A47B-38CA-954B-88CB-A4ADC05FA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/>
          <a:lstStyle/>
          <a:p>
            <a:r>
              <a:rPr lang="en-US" dirty="0"/>
              <a:t>Users can interact with devices via voice commands</a:t>
            </a:r>
          </a:p>
          <a:p>
            <a:pPr lvl="1"/>
            <a:r>
              <a:rPr lang="en-US" dirty="0"/>
              <a:t>Ask for information (e.g., what’s the weather now?)</a:t>
            </a:r>
          </a:p>
          <a:p>
            <a:pPr lvl="1"/>
            <a:r>
              <a:rPr lang="en-US" dirty="0"/>
              <a:t>Place orders </a:t>
            </a:r>
          </a:p>
          <a:p>
            <a:pPr lvl="1"/>
            <a:r>
              <a:rPr lang="en-US" dirty="0"/>
              <a:t>Control other devices (e.g., turn on the TV)</a:t>
            </a:r>
          </a:p>
          <a:p>
            <a:r>
              <a:rPr lang="en-US" u="sng" dirty="0"/>
              <a:t>Example</a:t>
            </a:r>
            <a:r>
              <a:rPr lang="en-US" dirty="0"/>
              <a:t>: Amazon Alexa, Google Echo, Apple Siri, Microsoft Cortana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E5FC6-5C3A-4247-B6EA-FBE65FB7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428" y="2260599"/>
            <a:ext cx="6060571" cy="32305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353AAE-E82C-4B42-84DB-E9061A40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D29C7A-7030-5341-905A-64D22533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09588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5E5D-5E20-1D4A-994E-824D5263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VCD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CE4504-963D-F44F-9DF7-192068E7E085}"/>
              </a:ext>
            </a:extLst>
          </p:cNvPr>
          <p:cNvSpPr/>
          <p:nvPr/>
        </p:nvSpPr>
        <p:spPr>
          <a:xfrm>
            <a:off x="838200" y="6231135"/>
            <a:ext cx="8007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“A guide to the security of voice-activated smart speakers,” Symantec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81CEF-C571-7449-B8DF-CC529ED1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10" y="1524000"/>
            <a:ext cx="8566439" cy="445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F50C6-88AB-9D47-BA35-C7946D54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18D15-C8C0-3648-8B2F-75DF25B2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89452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306D-EAB4-5E40-AD5A-7C60BDD5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VCD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9476F-40D0-714F-8435-CE06C3F0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88" y="1549400"/>
            <a:ext cx="8406624" cy="4324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FA8B9-C3B2-E84F-82DE-E44338E2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765-ABF5-7947-A13C-C06050C8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79</a:t>
            </a:fld>
            <a:endParaRPr kumimoji="1" lang="zh-TW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0953E-C75A-0A48-8CC2-0B629F3A0D2F}"/>
              </a:ext>
            </a:extLst>
          </p:cNvPr>
          <p:cNvSpPr/>
          <p:nvPr/>
        </p:nvSpPr>
        <p:spPr>
          <a:xfrm>
            <a:off x="838200" y="6231135"/>
            <a:ext cx="8007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“A guide to the security of voice-activated smart speakers,” Symantec</a:t>
            </a:r>
          </a:p>
        </p:txBody>
      </p:sp>
    </p:spTree>
    <p:extLst>
      <p:ext uri="{BB962C8B-B14F-4D97-AF65-F5344CB8AC3E}">
        <p14:creationId xmlns:p14="http://schemas.microsoft.com/office/powerpoint/2010/main" val="408450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 Appliances</a:t>
            </a:r>
            <a:endParaRPr lang="en-US" dirty="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457" y="2724068"/>
            <a:ext cx="4160400" cy="234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015" y="2245268"/>
            <a:ext cx="3473200" cy="281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364848" y="5025202"/>
            <a:ext cx="461952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dirty="0"/>
              <a:t>Smart coffee machine</a:t>
            </a:r>
            <a:r>
              <a:rPr lang="en-US" altLang="zh-TW" i="1" dirty="0"/>
              <a:t>: </a:t>
            </a:r>
            <a:r>
              <a:rPr lang="en-US" altLang="zh-TW" i="1" dirty="0" err="1"/>
              <a:t>Behmor</a:t>
            </a:r>
            <a:r>
              <a:rPr lang="en-US" altLang="zh-TW" i="1" dirty="0"/>
              <a:t> Coffee Maker</a:t>
            </a:r>
            <a:br>
              <a:rPr lang="en-US" altLang="zh-TW" i="1" dirty="0"/>
            </a:br>
            <a:endParaRPr i="1" dirty="0"/>
          </a:p>
        </p:txBody>
      </p:sp>
      <p:sp>
        <p:nvSpPr>
          <p:cNvPr id="2" name="Rectangle 1"/>
          <p:cNvSpPr/>
          <p:nvPr/>
        </p:nvSpPr>
        <p:spPr>
          <a:xfrm>
            <a:off x="1862379" y="5064468"/>
            <a:ext cx="2838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0"/>
              </a:spcBef>
            </a:pPr>
            <a:r>
              <a:rPr lang="en-US" altLang="zh-TW" dirty="0"/>
              <a:t>Smart pan: </a:t>
            </a:r>
            <a:r>
              <a:rPr lang="en-US" altLang="zh-TW" i="1" dirty="0" err="1"/>
              <a:t>Pantelligent</a:t>
            </a:r>
            <a:endParaRPr lang="en-US" altLang="zh-TW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4BE79-F5AC-DF47-89FE-C0DA8EA3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A25E-2206-EE45-AC79-2B6CB23D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82702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AD6C-27F7-EF43-BC25-FA736D9C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VCD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963BE-0566-6E49-A69F-07995F02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98" y="1485900"/>
            <a:ext cx="8803152" cy="4464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A42C4-88F7-EB41-BAA3-3725A679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A8FF4-306C-4940-BC08-1B44C2C4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80</a:t>
            </a:fld>
            <a:endParaRPr kumimoji="1" lang="zh-TW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54A9F9-1681-7C46-BD68-E83EC3496E12}"/>
              </a:ext>
            </a:extLst>
          </p:cNvPr>
          <p:cNvSpPr/>
          <p:nvPr/>
        </p:nvSpPr>
        <p:spPr>
          <a:xfrm>
            <a:off x="838200" y="6231135"/>
            <a:ext cx="8007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Reference: “A guide to the security of voice-activated smart speakers,” Symantec</a:t>
            </a:r>
          </a:p>
        </p:txBody>
      </p:sp>
    </p:spTree>
    <p:extLst>
      <p:ext uri="{BB962C8B-B14F-4D97-AF65-F5344CB8AC3E}">
        <p14:creationId xmlns:p14="http://schemas.microsoft.com/office/powerpoint/2010/main" val="32105274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4548-C0B2-7544-8C9D-80A0B70D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VCD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A69CB-085E-7A4B-A5E9-89385674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74" y="1337989"/>
            <a:ext cx="11242852" cy="5018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0819A3-A326-A647-A219-2F40C5D04C01}"/>
              </a:ext>
            </a:extLst>
          </p:cNvPr>
          <p:cNvSpPr/>
          <p:nvPr/>
        </p:nvSpPr>
        <p:spPr>
          <a:xfrm>
            <a:off x="682285" y="6234926"/>
            <a:ext cx="6255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Reference: Embed voice commands into a song: </a:t>
            </a:r>
            <a:r>
              <a:rPr lang="en-US" sz="1200" dirty="0">
                <a:hlinkClick r:id="rId4"/>
              </a:rPr>
              <a:t>https://sites.google.com/view/commandersong/</a:t>
            </a:r>
            <a:endParaRPr lang="en-US" sz="1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29DFF-ECFF-BD4D-BB18-2550F022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D636A-4D4D-1B4B-B89F-147CC2FB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61797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E5B79-7182-EC40-8BEE-1272CF7C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Alexa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A85C3-2435-5545-853E-5DFCE4309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mobile app </a:t>
            </a:r>
          </a:p>
          <a:p>
            <a:r>
              <a:rPr lang="en-US" dirty="0"/>
              <a:t>3rd party applications that leverage Alexa voice services</a:t>
            </a:r>
          </a:p>
          <a:p>
            <a:r>
              <a:rPr lang="en-US" dirty="0"/>
              <a:t>Interacts with human voice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A4ED5-DE8A-4E49-996E-A57B0382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3829050"/>
            <a:ext cx="7394290" cy="20383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9959-BC8F-CD49-9939-D5CE8F0F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82C7A-D418-5044-A76D-33F68252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82</a:t>
            </a:fld>
            <a:endParaRPr kumimoji="1" lang="zh-TW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08A48-E3BC-AD4B-B778-42D8559A9042}"/>
              </a:ext>
            </a:extLst>
          </p:cNvPr>
          <p:cNvSpPr/>
          <p:nvPr/>
        </p:nvSpPr>
        <p:spPr>
          <a:xfrm>
            <a:off x="698500" y="6215876"/>
            <a:ext cx="1079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200" dirty="0"/>
              <a:t>Reference: “Dangerous Skills : Understanding and Mitigating Security Risks of Voice-Controlled Third-Party Functions on Virtual Personal Assistant Systems,” </a:t>
            </a:r>
            <a:r>
              <a:rPr lang="en-US" sz="1200" i="1" dirty="0"/>
              <a:t>IEEE S&amp;P, </a:t>
            </a:r>
            <a:r>
              <a:rPr lang="en-US" sz="1200" dirty="0"/>
              <a:t>2019.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41134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29D7B-AFBF-7045-BFCD-17EA52BD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64" y="299149"/>
            <a:ext cx="8553450" cy="2828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FCD9F-5359-6C48-AAB7-BF986D317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64" y="3283156"/>
            <a:ext cx="8375650" cy="29430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841B92-2F38-A247-B217-B821A21D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9D2E24-B055-F947-997C-E3831842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83</a:t>
            </a:fld>
            <a:endParaRPr kumimoji="1" lang="zh-TW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48763-EBA1-4347-AB64-2CEF61D2562C}"/>
              </a:ext>
            </a:extLst>
          </p:cNvPr>
          <p:cNvSpPr/>
          <p:nvPr/>
        </p:nvSpPr>
        <p:spPr>
          <a:xfrm>
            <a:off x="698500" y="6215876"/>
            <a:ext cx="1079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200" dirty="0"/>
              <a:t>Reference: “Dangerous Skills : Understanding and Mitigating Security Risks of Voice-Controlled Third-Party Functions on Virtual Personal Assistant Systems,” </a:t>
            </a:r>
            <a:r>
              <a:rPr lang="en-US" sz="1200" i="1" dirty="0"/>
              <a:t>IEEE S&amp;P, </a:t>
            </a:r>
            <a:r>
              <a:rPr lang="en-US" sz="1200" dirty="0"/>
              <a:t>2019.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929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CDCC-7DD5-1A4E-9801-07690C11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Hijack by confusion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FB8BA-E305-6343-90D6-14114464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11927"/>
            <a:ext cx="9055100" cy="454095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F0B23-19AE-004F-B3AC-A9723A3E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3B95-C991-5842-ABAB-2B597BF0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84</a:t>
            </a:fld>
            <a:endParaRPr kumimoji="1"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B8896-1A02-764F-9298-090E7AC46C66}"/>
              </a:ext>
            </a:extLst>
          </p:cNvPr>
          <p:cNvSpPr/>
          <p:nvPr/>
        </p:nvSpPr>
        <p:spPr>
          <a:xfrm>
            <a:off x="698500" y="6215876"/>
            <a:ext cx="1079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200" dirty="0"/>
              <a:t>Reference: “Dangerous Skills : Understanding and Mitigating Security Risks of Voice-Controlled Third-Party Functions on Virtual Personal Assistant Systems,” </a:t>
            </a:r>
            <a:r>
              <a:rPr lang="en-US" sz="1200" i="1" dirty="0"/>
              <a:t>IEEE S&amp;P, </a:t>
            </a:r>
            <a:r>
              <a:rPr lang="en-US" sz="1200" dirty="0"/>
              <a:t>2019.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98726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4D12BB-D0BC-CC4D-A261-07FD3B96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Hijack by confusion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26892A-B788-AE42-89BE-E782A00EF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66 different Alexa skills are called </a:t>
            </a:r>
            <a:r>
              <a:rPr lang="en-US" i="1" dirty="0"/>
              <a:t>cat facts</a:t>
            </a:r>
            <a:r>
              <a:rPr lang="en-US" dirty="0"/>
              <a:t>, 5 called </a:t>
            </a:r>
            <a:r>
              <a:rPr lang="en-US" i="1" dirty="0"/>
              <a:t>cat fact </a:t>
            </a:r>
            <a:r>
              <a:rPr lang="en-US" dirty="0"/>
              <a:t>and 11 whose invocation names contain the string “</a:t>
            </a:r>
            <a:r>
              <a:rPr lang="en-US" i="1" dirty="0"/>
              <a:t>cat fact</a:t>
            </a:r>
            <a:r>
              <a:rPr lang="en-US" dirty="0"/>
              <a:t>”, e.g. </a:t>
            </a:r>
            <a:r>
              <a:rPr lang="en-US" i="1" dirty="0"/>
              <a:t>fun cat facts</a:t>
            </a:r>
            <a:r>
              <a:rPr lang="en-US" dirty="0"/>
              <a:t>, fu</a:t>
            </a:r>
            <a:r>
              <a:rPr lang="en-US" i="1" dirty="0"/>
              <a:t>nny cat facts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Tell me funny cat facts</a:t>
            </a:r>
            <a:r>
              <a:rPr lang="en-US" dirty="0"/>
              <a:t>” will trigger </a:t>
            </a:r>
            <a:r>
              <a:rPr lang="en-US" i="1" dirty="0"/>
              <a:t>funny cat facts </a:t>
            </a:r>
            <a:r>
              <a:rPr lang="en-US" dirty="0"/>
              <a:t>rather than </a:t>
            </a:r>
            <a:r>
              <a:rPr lang="en-US" i="1" dirty="0"/>
              <a:t>cat facts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Longest string match</a:t>
            </a:r>
          </a:p>
          <a:p>
            <a:r>
              <a:rPr lang="en-US" dirty="0"/>
              <a:t>The adversary who aims at </a:t>
            </a:r>
            <a:r>
              <a:rPr lang="en-US" i="1" dirty="0"/>
              <a:t>Capital One </a:t>
            </a:r>
            <a:r>
              <a:rPr lang="en-US" dirty="0"/>
              <a:t>could</a:t>
            </a:r>
          </a:p>
          <a:p>
            <a:pPr lvl="1"/>
            <a:r>
              <a:rPr lang="en-US" dirty="0"/>
              <a:t>register a skill </a:t>
            </a:r>
            <a:r>
              <a:rPr lang="en-US" i="1" dirty="0"/>
              <a:t>Capital Won</a:t>
            </a:r>
            <a:r>
              <a:rPr lang="en-US" dirty="0"/>
              <a:t>, </a:t>
            </a:r>
            <a:r>
              <a:rPr lang="en-US" i="1" dirty="0"/>
              <a:t>Capitol One</a:t>
            </a:r>
            <a:r>
              <a:rPr lang="en-US" dirty="0"/>
              <a:t>, or </a:t>
            </a:r>
            <a:r>
              <a:rPr lang="en-US" i="1" dirty="0"/>
              <a:t>Captain One</a:t>
            </a:r>
          </a:p>
          <a:p>
            <a:pPr lvl="1"/>
            <a:r>
              <a:rPr lang="en-US" dirty="0"/>
              <a:t>register </a:t>
            </a:r>
            <a:r>
              <a:rPr lang="en-US" i="1" dirty="0"/>
              <a:t>Capital One Please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F67FA-92E2-7B44-851B-3505EEFBA971}"/>
              </a:ext>
            </a:extLst>
          </p:cNvPr>
          <p:cNvSpPr txBox="1"/>
          <p:nvPr/>
        </p:nvSpPr>
        <p:spPr>
          <a:xfrm>
            <a:off x="838200" y="6184126"/>
            <a:ext cx="4019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Reference: Demo: </a:t>
            </a:r>
            <a:r>
              <a:rPr lang="en-US" sz="1200" dirty="0">
                <a:hlinkClick r:id="rId3"/>
              </a:rPr>
              <a:t>https://sites.google.com/site/voicevpasec/</a:t>
            </a:r>
            <a:endParaRPr lang="en-US" sz="1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BEC345-6254-2042-A822-E828AB13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5CDE9-126C-3149-8440-C945BF5A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3659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69DE-A789-F544-B27A-7D9BF72A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DB13B-BDD6-3A4F-8427-2A210971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9969500" cy="5769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4F96C8-567F-5E47-B6EC-A2A2CF8224D6}"/>
              </a:ext>
            </a:extLst>
          </p:cNvPr>
          <p:cNvSpPr/>
          <p:nvPr/>
        </p:nvSpPr>
        <p:spPr>
          <a:xfrm>
            <a:off x="698500" y="6215876"/>
            <a:ext cx="1079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200" dirty="0"/>
              <a:t>Reference: “Dangerous Skills : Understanding and Mitigating Security Risks of Voice-Controlled Third-Party Functions on Virtual Personal Assistant Systems,” </a:t>
            </a:r>
            <a:r>
              <a:rPr lang="en-US" sz="1200" i="1" dirty="0"/>
              <a:t>IEEE S&amp;P, </a:t>
            </a:r>
            <a:r>
              <a:rPr lang="en-US" sz="1200" dirty="0"/>
              <a:t>2019.</a:t>
            </a:r>
            <a:endParaRPr lang="en-US" sz="1200" dirty="0"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29D77-E878-194D-84C4-D99C0A0B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79BB5-5AC4-344C-83F0-C2D885B9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73470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C8BF3F-9C95-6D4C-8EFE-F880BF57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BE6B3-B4A2-D242-8699-B4B308DCD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IoT applications face different security &amp; privacy issues</a:t>
            </a:r>
          </a:p>
          <a:p>
            <a:r>
              <a:rPr lang="en-US" dirty="0"/>
              <a:t>Need to work with area experts to discover potential risks</a:t>
            </a:r>
          </a:p>
          <a:p>
            <a:endParaRPr lang="en-US" dirty="0"/>
          </a:p>
          <a:p>
            <a:r>
              <a:rPr lang="en-US" dirty="0"/>
              <a:t>How can we get ahead in this cyber arms race?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ABD923-658E-3F4B-AABD-0CE10A17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DD189-B0C7-6C4E-943C-E5246C7F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87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978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 Appliances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31581-E900-CD4C-B6DC-0BFD3437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t="6120" r="6690"/>
          <a:stretch/>
        </p:blipFill>
        <p:spPr>
          <a:xfrm>
            <a:off x="6548684" y="1536633"/>
            <a:ext cx="2570800" cy="182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4053" y="3413861"/>
            <a:ext cx="4017600" cy="19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5">
            <a:alphaModFix/>
          </a:blip>
          <a:srcRect r="11715" b="7646"/>
          <a:stretch/>
        </p:blipFill>
        <p:spPr>
          <a:xfrm>
            <a:off x="9119569" y="1584687"/>
            <a:ext cx="2472000" cy="178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6">
            <a:alphaModFix/>
          </a:blip>
          <a:srcRect t="3959" r="58399" b="6458"/>
          <a:stretch/>
        </p:blipFill>
        <p:spPr>
          <a:xfrm>
            <a:off x="6548692" y="3365493"/>
            <a:ext cx="964400" cy="209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7341933" y="5421833"/>
            <a:ext cx="34288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TW" sz="1600" i="1" dirty="0"/>
              <a:t>Nest Thermostat, Philip Hue</a:t>
            </a:r>
            <a:br>
              <a:rPr lang="en-US" altLang="zh-TW" sz="1600" i="1" dirty="0"/>
            </a:br>
            <a:r>
              <a:rPr lang="en-US" altLang="zh-TW" sz="1600" i="1" dirty="0"/>
              <a:t>D-Link Water Sensor &amp; Smart Plug</a:t>
            </a:r>
            <a:endParaRPr sz="1600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265941"/>
              </p:ext>
            </p:extLst>
          </p:nvPr>
        </p:nvGraphicFramePr>
        <p:xfrm>
          <a:off x="350431" y="1514268"/>
          <a:ext cx="5892774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5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Type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Example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Heating, ventilation, air conditioning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Thermostat, air purifier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Lighting control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Smart lighting, smart 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Energy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Smart plug, smart 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Leak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Water sensor, CO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Security system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Door &amp; window sensor, motion sensor</a:t>
                      </a:r>
                    </a:p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Surveillance camera</a:t>
                      </a:r>
                    </a:p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Smart lock, smart alarm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Assistive </a:t>
                      </a:r>
                      <a:r>
                        <a:rPr lang="en-US" altLang="zh-TW" dirty="0" err="1"/>
                        <a:t>domotics</a:t>
                      </a:r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Designed for the elderly and disabled</a:t>
                      </a:r>
                    </a:p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Home robotics</a:t>
                      </a:r>
                    </a:p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Emergency assistance</a:t>
                      </a:r>
                    </a:p>
                    <a:p>
                      <a:pPr lvl="0">
                        <a:spcBef>
                          <a:spcPts val="0"/>
                        </a:spcBef>
                      </a:pPr>
                      <a:r>
                        <a:rPr lang="en-US" altLang="zh-TW" dirty="0"/>
                        <a:t>Smart medical devices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CE7D0-4DBD-E348-B341-CB66D5C0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物聯網通訊與網路安全技術 </a:t>
            </a:r>
            <a:r>
              <a:rPr kumimoji="1" lang="en-US" altLang="zh-TW"/>
              <a:t>| </a:t>
            </a:r>
            <a:r>
              <a:rPr kumimoji="1" lang="zh-TW" altLang="en-US"/>
              <a:t>物聯網應用的安全與隱私議題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434D7-90D9-D244-9A60-86C65C64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CA4E-BCA4-DE44-85E9-DF7BE9BA361F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561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14474</TotalTime>
  <Words>9253</Words>
  <Application>Microsoft Macintosh PowerPoint</Application>
  <PresentationFormat>Widescreen</PresentationFormat>
  <Paragraphs>865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Noto Sans CJK TC Light</vt:lpstr>
      <vt:lpstr>Roboto</vt:lpstr>
      <vt:lpstr>Arial</vt:lpstr>
      <vt:lpstr>Calibri</vt:lpstr>
      <vt:lpstr>Calibri Light</vt:lpstr>
      <vt:lpstr>Courier New</vt:lpstr>
      <vt:lpstr>Lucida Grande</vt:lpstr>
      <vt:lpstr>Noto Sans Light</vt:lpstr>
      <vt:lpstr>Wingdings</vt:lpstr>
      <vt:lpstr>Office 佈景主題</vt:lpstr>
      <vt:lpstr>物聯網應用中的安全與隱私議題 Security and Privacy Issues in IoT Applications</vt:lpstr>
      <vt:lpstr>單元目標</vt:lpstr>
      <vt:lpstr>Roadmap</vt:lpstr>
      <vt:lpstr>Outline</vt:lpstr>
      <vt:lpstr>Warm up: new security/privacy Issues in each application? (10mins)</vt:lpstr>
      <vt:lpstr>Smart Home Security</vt:lpstr>
      <vt:lpstr>Smart Home</vt:lpstr>
      <vt:lpstr>Smart Appliances</vt:lpstr>
      <vt:lpstr>Smart Appliances</vt:lpstr>
      <vt:lpstr>Components - Smart devices</vt:lpstr>
      <vt:lpstr>Components – Cloud Platforms</vt:lpstr>
      <vt:lpstr>Components – User interfaces</vt:lpstr>
      <vt:lpstr>Components - Communication protocols</vt:lpstr>
      <vt:lpstr>Smart Home Case Study - Samsung SmartThings</vt:lpstr>
      <vt:lpstr>SmartThings</vt:lpstr>
      <vt:lpstr>SmartThings Architecture</vt:lpstr>
      <vt:lpstr>SmartApp</vt:lpstr>
      <vt:lpstr>SmartApp Authorization</vt:lpstr>
      <vt:lpstr>SmartApp Authorization</vt:lpstr>
      <vt:lpstr>SmartApp Authorization</vt:lpstr>
      <vt:lpstr>Security flaws in SmartThings:  Overprivileged Apps</vt:lpstr>
      <vt:lpstr>Security flaws in SmartThings:  Overprivileged Apps</vt:lpstr>
      <vt:lpstr>Security flaws in SmartThings:  Overprivileged Apps</vt:lpstr>
      <vt:lpstr>Practice: Auto-lock (5 mins)</vt:lpstr>
      <vt:lpstr>Practice: Auto-lock (5 mins)</vt:lpstr>
      <vt:lpstr>Practice: Battery Monitor (5 mins)</vt:lpstr>
      <vt:lpstr>Practice: Battery Monitor (5 mins)</vt:lpstr>
      <vt:lpstr>Smart Home Case Study - IFTTT</vt:lpstr>
      <vt:lpstr>Automation Service Providers Connect Devices via Automation Rules</vt:lpstr>
      <vt:lpstr>Automation Service Providers Connect Devices via Automation Rules</vt:lpstr>
      <vt:lpstr>Automation Service Providers Connect Devices via Automation Rules</vt:lpstr>
      <vt:lpstr>Practice (10 mins)</vt:lpstr>
      <vt:lpstr>IFTTT Security Issues</vt:lpstr>
      <vt:lpstr>IFTTT Security Issues</vt:lpstr>
      <vt:lpstr>IFTTT Security Issues</vt:lpstr>
      <vt:lpstr>IFTTT Security Issues</vt:lpstr>
      <vt:lpstr>IFTTT Security Issues</vt:lpstr>
      <vt:lpstr>Automotive Security</vt:lpstr>
      <vt:lpstr>Modern Cars</vt:lpstr>
      <vt:lpstr>Practice: Car Hacking (5 mins)</vt:lpstr>
      <vt:lpstr>Practice: Car Hacking (5 mins)</vt:lpstr>
      <vt:lpstr>Automotive Security: In-vehicle network</vt:lpstr>
      <vt:lpstr>Controller Area Network (CAN)</vt:lpstr>
      <vt:lpstr>Controller Area Network (CAN)</vt:lpstr>
      <vt:lpstr>Hacking CAN Bus</vt:lpstr>
      <vt:lpstr>Hacking CAN Bus</vt:lpstr>
      <vt:lpstr>Hacking CAN Bus</vt:lpstr>
      <vt:lpstr>Automotive Security: VANETs</vt:lpstr>
      <vt:lpstr>Intelligent Vehicles</vt:lpstr>
      <vt:lpstr>Vehicular Ad-Hoc Network (VANET)</vt:lpstr>
      <vt:lpstr>Vehicular Ad-Hoc Network (VANET)</vt:lpstr>
      <vt:lpstr>Vehicular Ad-Hoc Network (VANET)</vt:lpstr>
      <vt:lpstr>VANET Safety Messages</vt:lpstr>
      <vt:lpstr>VANET Security Issues</vt:lpstr>
      <vt:lpstr>VANET Security Issues</vt:lpstr>
      <vt:lpstr>Security Requirements of VANET</vt:lpstr>
      <vt:lpstr>Current Standard for Securing VANETs</vt:lpstr>
      <vt:lpstr>Current Standard for Securing VANETs</vt:lpstr>
      <vt:lpstr>Event Falsification</vt:lpstr>
      <vt:lpstr>Signature Flooding</vt:lpstr>
      <vt:lpstr>Privacy</vt:lpstr>
      <vt:lpstr>Automotive Security: Autonomous Cars</vt:lpstr>
      <vt:lpstr>SAE Level 0-5</vt:lpstr>
      <vt:lpstr>SAE Level 0-5</vt:lpstr>
      <vt:lpstr>SAE Level 0-5</vt:lpstr>
      <vt:lpstr>News</vt:lpstr>
      <vt:lpstr>Autonomous Car Security</vt:lpstr>
      <vt:lpstr>Autonomous Car Security</vt:lpstr>
      <vt:lpstr>Drone Security</vt:lpstr>
      <vt:lpstr>Drone</vt:lpstr>
      <vt:lpstr>Drone</vt:lpstr>
      <vt:lpstr>Drone Security Issues</vt:lpstr>
      <vt:lpstr>Drone Security Issues</vt:lpstr>
      <vt:lpstr>Drone Security Issues</vt:lpstr>
      <vt:lpstr>Drone Security Issues</vt:lpstr>
      <vt:lpstr>Voice-controlled Device Security</vt:lpstr>
      <vt:lpstr>Voice-Controlled Device (VCD)</vt:lpstr>
      <vt:lpstr>Attacks on VCD</vt:lpstr>
      <vt:lpstr>Attacks on VCD</vt:lpstr>
      <vt:lpstr>Attacks on VCD</vt:lpstr>
      <vt:lpstr>Attacks on VCD</vt:lpstr>
      <vt:lpstr>Case study: Alexa Skills</vt:lpstr>
      <vt:lpstr>PowerPoint Presentation</vt:lpstr>
      <vt:lpstr>Hijack by confusion </vt:lpstr>
      <vt:lpstr>Hijack by confusion 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IoT security</dc:title>
  <dc:creator>Microsoft Office 使用者</dc:creator>
  <cp:lastModifiedBy>Microsoft Office User</cp:lastModifiedBy>
  <cp:revision>367</cp:revision>
  <cp:lastPrinted>2019-04-15T05:56:38Z</cp:lastPrinted>
  <dcterms:created xsi:type="dcterms:W3CDTF">2018-04-12T00:49:05Z</dcterms:created>
  <dcterms:modified xsi:type="dcterms:W3CDTF">2020-01-31T08:01:35Z</dcterms:modified>
</cp:coreProperties>
</file>